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20"/>
  </p:notesMasterIdLst>
  <p:handoutMasterIdLst>
    <p:handoutMasterId r:id="rId21"/>
  </p:handoutMasterIdLst>
  <p:sldIdLst>
    <p:sldId id="1781" r:id="rId6"/>
    <p:sldId id="1778" r:id="rId7"/>
    <p:sldId id="1787" r:id="rId8"/>
    <p:sldId id="1753" r:id="rId9"/>
    <p:sldId id="1797" r:id="rId10"/>
    <p:sldId id="1794" r:id="rId11"/>
    <p:sldId id="1791" r:id="rId12"/>
    <p:sldId id="1769" r:id="rId13"/>
    <p:sldId id="1786" r:id="rId14"/>
    <p:sldId id="1796" r:id="rId15"/>
    <p:sldId id="1788" r:id="rId16"/>
    <p:sldId id="1789" r:id="rId17"/>
    <p:sldId id="1766" r:id="rId18"/>
    <p:sldId id="32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sa Tshandu   Transnet Corporate   Johannesburg" initials="PTTCJ" lastIdx="8" clrIdx="0">
    <p:extLst>
      <p:ext uri="{19B8F6BF-5375-455C-9EA6-DF929625EA0E}">
        <p15:presenceInfo xmlns:p15="http://schemas.microsoft.com/office/powerpoint/2012/main" userId="S-1-5-21-1640810889-138994040-1532301402-253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5BD"/>
    <a:srgbClr val="C6B52E"/>
    <a:srgbClr val="C7B400"/>
    <a:srgbClr val="69614E"/>
    <a:srgbClr val="6F90A7"/>
    <a:srgbClr val="E42313"/>
    <a:srgbClr val="A2AA3D"/>
    <a:srgbClr val="A1A250"/>
    <a:srgbClr val="E77F00"/>
    <a:srgbClr val="C2B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86507" autoAdjust="0"/>
  </p:normalViewPr>
  <p:slideViewPr>
    <p:cSldViewPr snapToGrid="0" showGuides="1">
      <p:cViewPr varScale="1">
        <p:scale>
          <a:sx n="99" d="100"/>
          <a:sy n="99" d="100"/>
        </p:scale>
        <p:origin x="1112" y="176"/>
      </p:cViewPr>
      <p:guideLst>
        <p:guide orient="horz" pos="2523"/>
        <p:guide pos="3840"/>
      </p:guideLst>
    </p:cSldViewPr>
  </p:slideViewPr>
  <p:outlineViewPr>
    <p:cViewPr>
      <p:scale>
        <a:sx n="33" d="100"/>
        <a:sy n="33" d="100"/>
      </p:scale>
      <p:origin x="0" y="-3018"/>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5" d="100"/>
          <a:sy n="85" d="100"/>
        </p:scale>
        <p:origin x="29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Agriculture</c:v>
                </c:pt>
                <c:pt idx="1">
                  <c:v>Transport and communication</c:v>
                </c:pt>
                <c:pt idx="2">
                  <c:v>Construction</c:v>
                </c:pt>
                <c:pt idx="3">
                  <c:v>Trade</c:v>
                </c:pt>
                <c:pt idx="4">
                  <c:v>Electricity,gas and water</c:v>
                </c:pt>
                <c:pt idx="5">
                  <c:v>Manufacturing</c:v>
                </c:pt>
                <c:pt idx="6">
                  <c:v>Government</c:v>
                </c:pt>
                <c:pt idx="7">
                  <c:v>Personal services </c:v>
                </c:pt>
                <c:pt idx="8">
                  <c:v>Mining</c:v>
                </c:pt>
                <c:pt idx="9">
                  <c:v>Finance</c:v>
                </c:pt>
              </c:strCache>
            </c:strRef>
          </c:cat>
          <c:val>
            <c:numRef>
              <c:f>Sheet1!$B$2:$B$11</c:f>
              <c:numCache>
                <c:formatCode>General</c:formatCode>
                <c:ptCount val="10"/>
                <c:pt idx="0">
                  <c:v>-7.6</c:v>
                </c:pt>
                <c:pt idx="1">
                  <c:v>-7.2</c:v>
                </c:pt>
                <c:pt idx="2">
                  <c:v>-5.9</c:v>
                </c:pt>
                <c:pt idx="3">
                  <c:v>-4</c:v>
                </c:pt>
                <c:pt idx="4">
                  <c:v>-4</c:v>
                </c:pt>
                <c:pt idx="5">
                  <c:v>-3.8</c:v>
                </c:pt>
                <c:pt idx="6">
                  <c:v>-1.8</c:v>
                </c:pt>
                <c:pt idx="7">
                  <c:v>-0.4</c:v>
                </c:pt>
                <c:pt idx="8">
                  <c:v>1.8</c:v>
                </c:pt>
                <c:pt idx="9">
                  <c:v>2.7</c:v>
                </c:pt>
              </c:numCache>
            </c:numRef>
          </c:val>
          <c:extLst>
            <c:ext xmlns:c16="http://schemas.microsoft.com/office/drawing/2014/chart" uri="{C3380CC4-5D6E-409C-BE32-E72D297353CC}">
              <c16:uniqueId val="{00000000-6754-4F1A-90FB-D267B67FBFAB}"/>
            </c:ext>
          </c:extLst>
        </c:ser>
        <c:dLbls>
          <c:showLegendKey val="0"/>
          <c:showVal val="0"/>
          <c:showCatName val="0"/>
          <c:showSerName val="0"/>
          <c:showPercent val="0"/>
          <c:showBubbleSize val="0"/>
        </c:dLbls>
        <c:gapWidth val="60"/>
        <c:axId val="1195801007"/>
        <c:axId val="1195806415"/>
      </c:barChart>
      <c:catAx>
        <c:axId val="1195801007"/>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95806415"/>
        <c:crosses val="autoZero"/>
        <c:auto val="1"/>
        <c:lblAlgn val="ctr"/>
        <c:lblOffset val="100"/>
        <c:noMultiLvlLbl val="0"/>
      </c:catAx>
      <c:valAx>
        <c:axId val="1195806415"/>
        <c:scaling>
          <c:orientation val="minMax"/>
        </c:scaling>
        <c:delete val="1"/>
        <c:axPos val="b"/>
        <c:numFmt formatCode="General" sourceLinked="1"/>
        <c:majorTickMark val="none"/>
        <c:minorTickMark val="none"/>
        <c:tickLblPos val="nextTo"/>
        <c:crossAx val="11958010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85432693100861E-2"/>
          <c:y val="5.4582040533041269E-2"/>
          <c:w val="0.9828354513946197"/>
          <c:h val="0.91906614785992224"/>
        </c:manualLayout>
      </c:layout>
      <c:barChart>
        <c:barDir val="col"/>
        <c:grouping val="clustered"/>
        <c:varyColors val="0"/>
        <c:ser>
          <c:idx val="0"/>
          <c:order val="0"/>
          <c:spPr>
            <a:solidFill>
              <a:schemeClr val="accent1"/>
            </a:solidFill>
            <a:ln w="9525" algn="ctr">
              <a:noFill/>
              <a:prstDash val="solid"/>
            </a:ln>
          </c:spPr>
          <c:invertIfNegative val="0"/>
          <c:dLbls>
            <c:dLbl>
              <c:idx val="0"/>
              <c:layout>
                <c:manualLayout>
                  <c:x val="0"/>
                  <c:y val="-4.0466926070038912E-2"/>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B85-4323-BF54-6CD5FB61095F}"/>
                </c:ext>
              </c:extLst>
            </c:dLbl>
            <c:dLbl>
              <c:idx val="1"/>
              <c:layout>
                <c:manualLayout>
                  <c:x val="0"/>
                  <c:y val="-0.12684824902723735"/>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B85-4323-BF54-6CD5FB61095F}"/>
                </c:ext>
              </c:extLst>
            </c:dLbl>
            <c:dLbl>
              <c:idx val="2"/>
              <c:layout>
                <c:manualLayout>
                  <c:x val="0"/>
                  <c:y val="-0.11828793774319066"/>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B85-4323-BF54-6CD5FB61095F}"/>
                </c:ext>
              </c:extLst>
            </c:dLbl>
            <c:dLbl>
              <c:idx val="3"/>
              <c:layout>
                <c:manualLayout>
                  <c:x val="0"/>
                  <c:y val="-0.1245136186770428"/>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B85-4323-BF54-6CD5FB61095F}"/>
                </c:ext>
              </c:extLst>
            </c:dLbl>
            <c:dLbl>
              <c:idx val="4"/>
              <c:layout>
                <c:manualLayout>
                  <c:x val="0"/>
                  <c:y val="-0.10350194552529182"/>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B85-4323-BF54-6CD5FB6109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189.59820308896298</c:v>
                </c:pt>
                <c:pt idx="1">
                  <c:v>535.43499595702815</c:v>
                </c:pt>
                <c:pt idx="2">
                  <c:v>482.90786021979125</c:v>
                </c:pt>
                <c:pt idx="3">
                  <c:v>520.73175154951025</c:v>
                </c:pt>
                <c:pt idx="4">
                  <c:v>400.55686594776063</c:v>
                </c:pt>
                <c:pt idx="5">
                  <c:v>2129.2296767630532</c:v>
                </c:pt>
              </c:numCache>
            </c:numRef>
          </c:val>
          <c:extLst>
            <c:ext xmlns:c16="http://schemas.microsoft.com/office/drawing/2014/chart" uri="{C3380CC4-5D6E-409C-BE32-E72D297353CC}">
              <c16:uniqueId val="{00000005-3B85-4323-BF54-6CD5FB61095F}"/>
            </c:ext>
          </c:extLst>
        </c:ser>
        <c:ser>
          <c:idx val="1"/>
          <c:order val="1"/>
          <c:spPr>
            <a:solidFill>
              <a:schemeClr val="accent2"/>
            </a:solidFill>
            <a:ln w="9525" algn="ctr">
              <a:noFill/>
              <a:prstDash val="solid"/>
            </a:ln>
          </c:spPr>
          <c:invertIfNegative val="0"/>
          <c:dLbls>
            <c:dLbl>
              <c:idx val="0"/>
              <c:layout>
                <c:manualLayout>
                  <c:x val="0"/>
                  <c:y val="1.1673151750972763E-2"/>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B85-4323-BF54-6CD5FB61095F}"/>
                </c:ext>
              </c:extLst>
            </c:dLbl>
            <c:dLbl>
              <c:idx val="1"/>
              <c:layout>
                <c:manualLayout>
                  <c:x val="0"/>
                  <c:y val="-8.5603112840466934E-3"/>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B85-4323-BF54-6CD5FB61095F}"/>
                </c:ext>
              </c:extLst>
            </c:dLbl>
            <c:dLbl>
              <c:idx val="2"/>
              <c:layout>
                <c:manualLayout>
                  <c:x val="0"/>
                  <c:y val="-3.8132295719844361E-2"/>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B85-4323-BF54-6CD5FB61095F}"/>
                </c:ext>
              </c:extLst>
            </c:dLbl>
            <c:dLbl>
              <c:idx val="3"/>
              <c:layout>
                <c:manualLayout>
                  <c:x val="0"/>
                  <c:y val="-1.9455252918287938E-2"/>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B85-4323-BF54-6CD5FB61095F}"/>
                </c:ext>
              </c:extLst>
            </c:dLbl>
            <c:dLbl>
              <c:idx val="4"/>
              <c:layout>
                <c:manualLayout>
                  <c:x val="0"/>
                  <c:y val="-6.2256809338521405E-3"/>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B85-4323-BF54-6CD5FB61095F}"/>
                </c:ext>
              </c:extLst>
            </c:dLbl>
            <c:dLbl>
              <c:idx val="5"/>
              <c:layout>
                <c:manualLayout>
                  <c:x val="0"/>
                  <c:y val="-0.11828793774319066"/>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B85-4323-BF54-6CD5FB6109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17.79</c:v>
                </c:pt>
                <c:pt idx="1">
                  <c:v>84.800155144520005</c:v>
                </c:pt>
                <c:pt idx="2">
                  <c:v>181.75821331839998</c:v>
                </c:pt>
                <c:pt idx="3">
                  <c:v>121.17974895605589</c:v>
                </c:pt>
                <c:pt idx="4">
                  <c:v>76.5</c:v>
                </c:pt>
                <c:pt idx="5">
                  <c:v>482.02811741897591</c:v>
                </c:pt>
              </c:numCache>
            </c:numRef>
          </c:val>
          <c:extLst>
            <c:ext xmlns:c16="http://schemas.microsoft.com/office/drawing/2014/chart" uri="{C3380CC4-5D6E-409C-BE32-E72D297353CC}">
              <c16:uniqueId val="{0000000C-3B85-4323-BF54-6CD5FB61095F}"/>
            </c:ext>
          </c:extLst>
        </c:ser>
        <c:ser>
          <c:idx val="2"/>
          <c:order val="2"/>
          <c:spPr>
            <a:solidFill>
              <a:srgbClr val="E42313"/>
            </a:solidFill>
            <a:ln w="9525" algn="ctr">
              <a:noFill/>
              <a:prstDash val="solid"/>
            </a:ln>
          </c:spPr>
          <c:invertIfNegative val="0"/>
          <c:dLbls>
            <c:dLbl>
              <c:idx val="0"/>
              <c:layout>
                <c:manualLayout>
                  <c:x val="0"/>
                  <c:y val="1.4785992217898832E-2"/>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B85-4323-BF54-6CD5FB61095F}"/>
                </c:ext>
              </c:extLst>
            </c:dLbl>
            <c:dLbl>
              <c:idx val="1"/>
              <c:layout>
                <c:manualLayout>
                  <c:x val="0"/>
                  <c:y val="8.5603112840466934E-3"/>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B85-4323-BF54-6CD5FB61095F}"/>
                </c:ext>
              </c:extLst>
            </c:dLbl>
            <c:dLbl>
              <c:idx val="2"/>
              <c:layout>
                <c:manualLayout>
                  <c:x val="0"/>
                  <c:y val="3.1128404669260703E-3"/>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B85-4323-BF54-6CD5FB61095F}"/>
                </c:ext>
              </c:extLst>
            </c:dLbl>
            <c:dLbl>
              <c:idx val="3"/>
              <c:layout>
                <c:manualLayout>
                  <c:x val="0"/>
                  <c:y val="-4.6692607003891049E-3"/>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B85-4323-BF54-6CD5FB61095F}"/>
                </c:ext>
              </c:extLst>
            </c:dLbl>
            <c:dLbl>
              <c:idx val="4"/>
              <c:layout>
                <c:manualLayout>
                  <c:x val="0"/>
                  <c:y val="6.2256809338521405E-3"/>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B85-4323-BF54-6CD5FB61095F}"/>
                </c:ext>
              </c:extLst>
            </c:dLbl>
            <c:dLbl>
              <c:idx val="5"/>
              <c:layout>
                <c:manualLayout>
                  <c:x val="0"/>
                  <c:y val="-4.1245136186770427E-2"/>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B85-4323-BF54-6CD5FB6109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8.5</c:v>
                </c:pt>
                <c:pt idx="1">
                  <c:v>29.25</c:v>
                </c:pt>
                <c:pt idx="2">
                  <c:v>47.233993500262407</c:v>
                </c:pt>
                <c:pt idx="3">
                  <c:v>72.046798700052491</c:v>
                </c:pt>
                <c:pt idx="4">
                  <c:v>36.568930018706077</c:v>
                </c:pt>
                <c:pt idx="5">
                  <c:v>193.599722219021</c:v>
                </c:pt>
              </c:numCache>
            </c:numRef>
          </c:val>
          <c:extLst>
            <c:ext xmlns:c16="http://schemas.microsoft.com/office/drawing/2014/chart" uri="{C3380CC4-5D6E-409C-BE32-E72D297353CC}">
              <c16:uniqueId val="{00000013-3B85-4323-BF54-6CD5FB61095F}"/>
            </c:ext>
          </c:extLst>
        </c:ser>
        <c:ser>
          <c:idx val="3"/>
          <c:order val="3"/>
          <c:spPr>
            <a:solidFill>
              <a:srgbClr val="84B5BD"/>
            </a:solidFill>
            <a:ln w="9525" algn="ctr">
              <a:noFill/>
              <a:prstDash val="solid"/>
            </a:ln>
          </c:spPr>
          <c:invertIfNegative val="0"/>
          <c:dLbls>
            <c:dLbl>
              <c:idx val="0"/>
              <c:layout>
                <c:manualLayout>
                  <c:x val="0"/>
                  <c:y val="-0.17587548638132297"/>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B85-4323-BF54-6CD5FB61095F}"/>
                </c:ext>
              </c:extLst>
            </c:dLbl>
            <c:dLbl>
              <c:idx val="2"/>
              <c:layout>
                <c:manualLayout>
                  <c:x val="0"/>
                  <c:y val="-0.12529182879377432"/>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B85-4323-BF54-6CD5FB61095F}"/>
                </c:ext>
              </c:extLst>
            </c:dLbl>
            <c:dLbl>
              <c:idx val="3"/>
              <c:layout>
                <c:manualLayout>
                  <c:x val="0"/>
                  <c:y val="-8.171206225680934E-2"/>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B85-4323-BF54-6CD5FB61095F}"/>
                </c:ext>
              </c:extLst>
            </c:dLbl>
            <c:dLbl>
              <c:idx val="4"/>
              <c:layout>
                <c:manualLayout>
                  <c:x val="0"/>
                  <c:y val="-7.3929961089494164E-2"/>
                </c:manualLayout>
              </c:layout>
              <c:numFmt formatCode="#,##0;&quot;-&quot;#,##0" sourceLinked="0"/>
              <c:spPr>
                <a:noFill/>
                <a:ln>
                  <a:noFill/>
                </a:ln>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B85-4323-BF54-6CD5FB6109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0">
                  <c:v>861.88420521154524</c:v>
                </c:pt>
                <c:pt idx="1">
                  <c:v>1024.6906540559464</c:v>
                </c:pt>
                <c:pt idx="2">
                  <c:v>528.67568500000004</c:v>
                </c:pt>
                <c:pt idx="3">
                  <c:v>327.5</c:v>
                </c:pt>
                <c:pt idx="4">
                  <c:v>301.36</c:v>
                </c:pt>
                <c:pt idx="5">
                  <c:v>3044.1105442674921</c:v>
                </c:pt>
              </c:numCache>
            </c:numRef>
          </c:val>
          <c:extLst>
            <c:ext xmlns:c16="http://schemas.microsoft.com/office/drawing/2014/chart" uri="{C3380CC4-5D6E-409C-BE32-E72D297353CC}">
              <c16:uniqueId val="{00000018-3B85-4323-BF54-6CD5FB61095F}"/>
            </c:ext>
          </c:extLst>
        </c:ser>
        <c:dLbls>
          <c:showLegendKey val="0"/>
          <c:showVal val="0"/>
          <c:showCatName val="0"/>
          <c:showSerName val="0"/>
          <c:showPercent val="0"/>
          <c:showBubbleSize val="0"/>
        </c:dLbls>
        <c:gapWidth val="80"/>
        <c:axId val="1494575072"/>
        <c:axId val="1"/>
      </c:barChart>
      <c:catAx>
        <c:axId val="14945750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044.1105442674921"/>
          <c:min val="0"/>
        </c:scaling>
        <c:delete val="1"/>
        <c:axPos val="l"/>
        <c:numFmt formatCode="General" sourceLinked="1"/>
        <c:majorTickMark val="out"/>
        <c:minorTickMark val="none"/>
        <c:tickLblPos val="nextTo"/>
        <c:crossAx val="1494575072"/>
        <c:crosses val="min"/>
        <c:crossBetween val="between"/>
      </c:valAx>
    </c:plotArea>
    <c:plotVisOnly val="0"/>
    <c:dispBlanksAs val="gap"/>
    <c:showDLblsOverMax val="1"/>
  </c:chart>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E9E0EE-1DCB-4F30-B077-464F007E46A9}" type="datetimeFigureOut">
              <a:rPr lang="en-GB" smtClean="0"/>
              <a:t>03/06/2020</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01T10:15:28.594"/>
    </inkml:context>
    <inkml:brush xml:id="br0">
      <inkml:brushProperty name="width" value="0.08571" units="cm"/>
      <inkml:brushProperty name="height" value="0.08571" units="cm"/>
    </inkml:brush>
  </inkml:definitions>
  <inkml:trace contextRef="#ctx0" brushRef="#br0">23 0 7962,'-16'0'-340,"10"0"1,14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E7D0A-618D-469D-A0F6-7E10C3D47CE6}"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ransportgeography.org/?page_id=20858"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transportgeography.org/?page_id=3750" TargetMode="External"/><Relationship Id="rId5" Type="http://schemas.openxmlformats.org/officeDocument/2006/relationships/hyperlink" Target="https://transportgeography.org/?page_id=3373" TargetMode="External"/><Relationship Id="rId4" Type="http://schemas.openxmlformats.org/officeDocument/2006/relationships/hyperlink" Target="https://transportgeography.org/?page_id=59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global economy has been favored by the exploitation of comparative advantages and more tight management of supply chains.</a:t>
            </a:r>
            <a:r>
              <a:rPr lang="en-ZA"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It is consequently difficult to assess the impacts of a pandemic on supply chains because of the variety of actors, locations, modes, terminals, and distribution centers involved in each. </a:t>
            </a:r>
          </a:p>
          <a:p>
            <a:endParaRPr lang="en-US" sz="1200" b="0" i="0" u="none" strike="noStrike" kern="1200" baseline="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Supply chains are also </a:t>
            </a:r>
            <a:r>
              <a:rPr lang="en-US" sz="1200" b="1" i="0" u="none" strike="noStrike" kern="1200" dirty="0">
                <a:solidFill>
                  <a:schemeClr val="tx1"/>
                </a:solidFill>
                <a:effectLst/>
                <a:latin typeface="+mn-lt"/>
                <a:ea typeface="+mn-ea"/>
                <a:cs typeface="+mn-cs"/>
              </a:rPr>
              <a:t>specialized and fragmented</a:t>
            </a:r>
            <a:r>
              <a:rPr lang="en-US" sz="1200" b="0" i="0" u="none" strike="noStrike" kern="1200" dirty="0">
                <a:solidFill>
                  <a:schemeClr val="tx1"/>
                </a:solidFill>
                <a:effectLst/>
                <a:latin typeface="+mn-lt"/>
                <a:ea typeface="+mn-ea"/>
                <a:cs typeface="+mn-cs"/>
              </a:rPr>
              <a:t>, implying that if the demand changes in one sector, other related sectors are not necessarily able to adjust. This is particularly the case between commercial and consumer demand. For instance, food supply chains are usually divided between groceries, institutional and restaurant providers. If during a quarantine a large share of the population does not work and commute, commercial demand will drop while consumer demand will rise.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Supply chains may not be able to respond to the switch in the demand pattern, even if the aggregate demand remains similar. Shifting supply chain channels requires new interactions between actors that did not interact beforehand. Further, the origins, destinations, modes of transportation, and even the packaging and shipping of the cargo have to be modified.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Pandemics </a:t>
            </a:r>
            <a:r>
              <a:rPr lang="en-US" sz="1200" b="0" i="0" u="sng" kern="1200" dirty="0">
                <a:solidFill>
                  <a:schemeClr val="tx1"/>
                </a:solidFill>
                <a:effectLst/>
                <a:latin typeface="+mn-lt"/>
                <a:ea typeface="+mn-ea"/>
                <a:cs typeface="+mn-cs"/>
                <a:hlinkClick r:id="rId3"/>
              </a:rPr>
              <a:t>impacts supply chains</a:t>
            </a:r>
            <a:r>
              <a:rPr lang="en-US" sz="1200" b="0" i="0" u="none" strike="noStrike" kern="1200" dirty="0">
                <a:solidFill>
                  <a:schemeClr val="tx1"/>
                </a:solidFill>
                <a:effectLst/>
                <a:latin typeface="+mn-lt"/>
                <a:ea typeface="+mn-ea"/>
                <a:cs typeface="+mn-cs"/>
              </a:rPr>
              <a:t> over two dimensions: </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Supply shocks</a:t>
            </a:r>
            <a:r>
              <a:rPr lang="en-US" sz="1200" b="0" i="0" u="none" strike="noStrike" kern="1200" dirty="0">
                <a:solidFill>
                  <a:schemeClr val="tx1"/>
                </a:solidFill>
                <a:effectLst/>
                <a:latin typeface="+mn-lt"/>
                <a:ea typeface="+mn-ea"/>
                <a:cs typeface="+mn-cs"/>
              </a:rPr>
              <a:t>. An unexpected sudden change in the availability of raw materials, parts, goods, and manufacturing capabilities. It is usually accompanied by price surges, but the availability of essential components can be undermined because of a lack of raw materials, parts, or the lack of labor necessary for their procurement. </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Demand shocks</a:t>
            </a:r>
            <a:r>
              <a:rPr lang="en-US" sz="1200" b="0" i="0" u="none" strike="noStrike" kern="1200" dirty="0">
                <a:solidFill>
                  <a:schemeClr val="tx1"/>
                </a:solidFill>
                <a:effectLst/>
                <a:latin typeface="+mn-lt"/>
                <a:ea typeface="+mn-ea"/>
                <a:cs typeface="+mn-cs"/>
              </a:rPr>
              <a:t>. Demand shocks imply a sudden change in demand due to unforeseen circumstances. For items such as food, hoarding may trigger a temporary surge in the demand with several items becoming unavailable. In other sectors such as energy, the demand may drop substantially because of declines in commuting and travel.</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transportation industry has </a:t>
            </a:r>
            <a:r>
              <a:rPr lang="en-US" sz="1200" b="1" i="0" u="none" strike="noStrike" kern="1200" dirty="0">
                <a:solidFill>
                  <a:schemeClr val="tx1"/>
                </a:solidFill>
                <a:effectLst/>
                <a:latin typeface="+mn-lt"/>
                <a:ea typeface="+mn-ea"/>
                <a:cs typeface="+mn-cs"/>
              </a:rPr>
              <a:t>consolidated</a:t>
            </a:r>
            <a:r>
              <a:rPr lang="en-US" sz="1200" b="0" i="0" u="none" strike="noStrike" kern="1200" dirty="0">
                <a:solidFill>
                  <a:schemeClr val="tx1"/>
                </a:solidFill>
                <a:effectLst/>
                <a:latin typeface="+mn-lt"/>
                <a:ea typeface="+mn-ea"/>
                <a:cs typeface="+mn-cs"/>
              </a:rPr>
              <a:t> into a</a:t>
            </a:r>
            <a:r>
              <a:rPr lang="en-US" sz="1200" b="0" i="0" u="sng" kern="1200" dirty="0">
                <a:solidFill>
                  <a:schemeClr val="tx1"/>
                </a:solidFill>
                <a:effectLst/>
                <a:latin typeface="+mn-lt"/>
                <a:ea typeface="+mn-ea"/>
                <a:cs typeface="+mn-cs"/>
                <a:hlinkClick r:id="rId4"/>
              </a:rPr>
              <a:t> small number of global and national mega-players</a:t>
            </a:r>
            <a:r>
              <a:rPr lang="en-US" sz="1200" b="0" i="0" u="none" strike="noStrike" kern="1200" dirty="0">
                <a:solidFill>
                  <a:schemeClr val="tx1"/>
                </a:solidFill>
                <a:effectLst/>
                <a:latin typeface="+mn-lt"/>
                <a:ea typeface="+mn-ea"/>
                <a:cs typeface="+mn-cs"/>
              </a:rPr>
              <a:t> to achieve massive economies of scale. This is the case for the two most important global freight transportation modes; </a:t>
            </a:r>
            <a:r>
              <a:rPr lang="en-US" sz="1200" b="0" i="0" u="sng" kern="1200" dirty="0">
                <a:solidFill>
                  <a:schemeClr val="tx1"/>
                </a:solidFill>
                <a:effectLst/>
                <a:latin typeface="+mn-lt"/>
                <a:ea typeface="+mn-ea"/>
                <a:cs typeface="+mn-cs"/>
                <a:hlinkClick r:id="rId5"/>
              </a:rPr>
              <a:t>maritime shipping</a:t>
            </a:r>
            <a:r>
              <a:rPr lang="en-US" sz="1200" b="0" i="0" u="none" strike="noStrike"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6"/>
              </a:rPr>
              <a:t>air cargo</a:t>
            </a:r>
            <a:r>
              <a:rPr lang="en-US" sz="1200" b="0"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Since the frequency, speed, and reliability of shipments are high under normal circumstances, manufacturers have relocated their facilities to lower-cost locations. Because transportation costs are lower than inventory management costs, retailers and secondary manufacturers employ just-in-time inventory systems – their stockpile is flowing in the transportation stream as </a:t>
            </a:r>
            <a:r>
              <a:rPr lang="en-US" sz="1200" b="1" i="0" u="none" strike="noStrike" kern="1200" dirty="0">
                <a:solidFill>
                  <a:schemeClr val="tx1"/>
                </a:solidFill>
                <a:effectLst/>
                <a:latin typeface="+mn-lt"/>
                <a:ea typeface="+mn-ea"/>
                <a:cs typeface="+mn-cs"/>
              </a:rPr>
              <a:t>inventory in transit</a:t>
            </a:r>
            <a:r>
              <a:rPr lang="en-US" sz="1200" b="0" i="0" u="none" strike="noStrike" kern="1200" dirty="0">
                <a:solidFill>
                  <a:schemeClr val="tx1"/>
                </a:solidFill>
                <a:effectLst/>
                <a:latin typeface="+mn-lt"/>
                <a:ea typeface="+mn-ea"/>
                <a:cs typeface="+mn-cs"/>
              </a:rPr>
              <a:t>. Most supply chains are re-stocked on a continuous basis, on par with the demand, which is labeled pull logistics. (</a:t>
            </a:r>
            <a:r>
              <a:rPr lang="en-ZA" sz="1200" b="1" i="0" u="none" strike="noStrike" kern="1200" dirty="0" err="1">
                <a:solidFill>
                  <a:schemeClr val="tx1"/>
                </a:solidFill>
                <a:effectLst/>
                <a:latin typeface="+mn-lt"/>
                <a:ea typeface="+mn-ea"/>
                <a:cs typeface="+mn-cs"/>
              </a:rPr>
              <a:t>Rodrigue,J.D</a:t>
            </a:r>
            <a:r>
              <a:rPr lang="en-ZA" sz="1200" b="1" i="0" u="none" strike="noStrike" kern="1200" dirty="0">
                <a:solidFill>
                  <a:schemeClr val="tx1"/>
                </a:solidFill>
                <a:effectLst/>
                <a:latin typeface="+mn-lt"/>
                <a:ea typeface="+mn-ea"/>
                <a:cs typeface="+mn-cs"/>
              </a:rPr>
              <a:t>.,</a:t>
            </a:r>
            <a:r>
              <a:rPr lang="en-ZA" sz="1200" b="1" i="0" u="none" strike="noStrike" kern="1200" baseline="0" dirty="0">
                <a:solidFill>
                  <a:schemeClr val="tx1"/>
                </a:solidFill>
                <a:effectLst/>
                <a:latin typeface="+mn-lt"/>
                <a:ea typeface="+mn-ea"/>
                <a:cs typeface="+mn-cs"/>
              </a:rPr>
              <a:t> </a:t>
            </a:r>
            <a:r>
              <a:rPr lang="en-ZA" sz="1200" b="1" i="0" u="none" strike="noStrike" kern="1200" dirty="0">
                <a:solidFill>
                  <a:schemeClr val="tx1"/>
                </a:solidFill>
                <a:effectLst/>
                <a:latin typeface="+mn-lt"/>
                <a:ea typeface="+mn-ea"/>
                <a:cs typeface="+mn-cs"/>
              </a:rPr>
              <a:t>Luke, T., &amp;</a:t>
            </a:r>
            <a:r>
              <a:rPr lang="en-ZA" sz="1200" b="1" i="0" u="none" strike="noStrike" kern="1200" baseline="0" dirty="0">
                <a:solidFill>
                  <a:schemeClr val="tx1"/>
                </a:solidFill>
                <a:effectLst/>
                <a:latin typeface="+mn-lt"/>
                <a:ea typeface="+mn-ea"/>
                <a:cs typeface="+mn-cs"/>
              </a:rPr>
              <a:t> </a:t>
            </a:r>
            <a:r>
              <a:rPr lang="en-ZA" sz="1200" b="1" i="0" u="none" strike="noStrike" kern="1200" dirty="0" err="1">
                <a:solidFill>
                  <a:schemeClr val="tx1"/>
                </a:solidFill>
                <a:effectLst/>
                <a:latin typeface="+mn-lt"/>
                <a:ea typeface="+mn-ea"/>
                <a:cs typeface="+mn-cs"/>
              </a:rPr>
              <a:t>Osterholm</a:t>
            </a:r>
            <a:r>
              <a:rPr lang="en-ZA" sz="1200" b="1" i="0" u="none" strike="noStrike" kern="1200" dirty="0">
                <a:solidFill>
                  <a:schemeClr val="tx1"/>
                </a:solidFill>
                <a:effectLst/>
                <a:latin typeface="+mn-lt"/>
                <a:ea typeface="+mn-ea"/>
                <a:cs typeface="+mn-cs"/>
              </a:rPr>
              <a:t>,</a:t>
            </a:r>
            <a:r>
              <a:rPr lang="en-ZA" sz="1200" b="1" i="0" u="none" strike="noStrike" kern="1200" baseline="0" dirty="0">
                <a:solidFill>
                  <a:schemeClr val="tx1"/>
                </a:solidFill>
                <a:effectLst/>
                <a:latin typeface="+mn-lt"/>
                <a:ea typeface="+mn-ea"/>
                <a:cs typeface="+mn-cs"/>
              </a:rPr>
              <a:t> M. 2020. Transportation and pandemics. </a:t>
            </a:r>
            <a:r>
              <a:rPr lang="en-ZA" sz="1200" b="1" i="0" u="none" strike="noStrike" kern="1200" dirty="0">
                <a:solidFill>
                  <a:schemeClr val="tx1"/>
                </a:solidFill>
                <a:effectLst/>
                <a:latin typeface="+mn-lt"/>
                <a:ea typeface="+mn-ea"/>
                <a:cs typeface="+mn-cs"/>
              </a:rPr>
              <a:t>University of Minnesota) </a:t>
            </a:r>
            <a:endParaRPr lang="en-US" sz="1200" b="0" i="0" u="none" strike="noStrike" kern="1200" dirty="0">
              <a:solidFill>
                <a:schemeClr val="tx1"/>
              </a:solidFill>
              <a:effectLst/>
              <a:latin typeface="+mn-lt"/>
              <a:ea typeface="+mn-ea"/>
              <a:cs typeface="+mn-cs"/>
            </a:endParaRPr>
          </a:p>
          <a:p>
            <a:endParaRPr lang="en-ZA"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42843C31-A911-4174-806B-8AA6C10B71FB}" type="slidenum">
              <a:rPr lang="en-GB" smtClean="0"/>
              <a:t>5</a:t>
            </a:fld>
            <a:endParaRPr lang="en-GB"/>
          </a:p>
        </p:txBody>
      </p:sp>
    </p:spTree>
    <p:extLst>
      <p:ext uri="{BB962C8B-B14F-4D97-AF65-F5344CB8AC3E}">
        <p14:creationId xmlns:p14="http://schemas.microsoft.com/office/powerpoint/2010/main" val="59113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2843C31-A911-4174-806B-8AA6C10B71FB}" type="slidenum">
              <a:rPr lang="en-GB" smtClean="0"/>
              <a:t>7</a:t>
            </a:fld>
            <a:endParaRPr lang="en-GB"/>
          </a:p>
        </p:txBody>
      </p:sp>
    </p:spTree>
    <p:extLst>
      <p:ext uri="{BB962C8B-B14F-4D97-AF65-F5344CB8AC3E}">
        <p14:creationId xmlns:p14="http://schemas.microsoft.com/office/powerpoint/2010/main" val="49174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2843C31-A911-4174-806B-8AA6C10B71FB}" type="slidenum">
              <a:rPr lang="en-GB" smtClean="0"/>
              <a:t>8</a:t>
            </a:fld>
            <a:endParaRPr lang="en-GB"/>
          </a:p>
        </p:txBody>
      </p:sp>
    </p:spTree>
    <p:extLst>
      <p:ext uri="{BB962C8B-B14F-4D97-AF65-F5344CB8AC3E}">
        <p14:creationId xmlns:p14="http://schemas.microsoft.com/office/powerpoint/2010/main" val="319591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ZA" sz="800" b="1" dirty="0"/>
              <a:t>NOTE: </a:t>
            </a:r>
            <a:r>
              <a:rPr lang="en-ZA" sz="800" dirty="0"/>
              <a:t>Export and import figures are unaudited figures obtained from declarations made by exporters and importers of goods. The figures cover all goods exported and imported during the reporting month from and to South Africa.  Cursory checks of the figures are made prior to publication thereof, to try and eliminate as many capturing errors as possible. </a:t>
            </a:r>
          </a:p>
          <a:p>
            <a:endParaRPr lang="en-US" sz="800" dirty="0"/>
          </a:p>
        </p:txBody>
      </p:sp>
      <p:sp>
        <p:nvSpPr>
          <p:cNvPr id="4" name="Slide Number Placeholder 3"/>
          <p:cNvSpPr>
            <a:spLocks noGrp="1"/>
          </p:cNvSpPr>
          <p:nvPr>
            <p:ph type="sldNum" sz="quarter" idx="10"/>
          </p:nvPr>
        </p:nvSpPr>
        <p:spPr/>
        <p:txBody>
          <a:bodyPr/>
          <a:lstStyle/>
          <a:p>
            <a:fld id="{42843C31-A911-4174-806B-8AA6C10B71FB}" type="slidenum">
              <a:rPr lang="en-GB" smtClean="0"/>
              <a:t>9</a:t>
            </a:fld>
            <a:endParaRPr lang="en-GB"/>
          </a:p>
        </p:txBody>
      </p:sp>
    </p:spTree>
    <p:extLst>
      <p:ext uri="{BB962C8B-B14F-4D97-AF65-F5344CB8AC3E}">
        <p14:creationId xmlns:p14="http://schemas.microsoft.com/office/powerpoint/2010/main" val="304121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sz="1200" dirty="0"/>
              <a:t>Importance of local procurement as a stimulus measure and</a:t>
            </a:r>
            <a:r>
              <a:rPr lang="en-US" sz="1200" baseline="0" dirty="0"/>
              <a:t> for industrialization. </a:t>
            </a:r>
            <a:endParaRPr lang="en-ZA" sz="1200" dirty="0"/>
          </a:p>
          <a:p>
            <a:endParaRPr lang="en-ZA" b="1" dirty="0"/>
          </a:p>
        </p:txBody>
      </p:sp>
      <p:sp>
        <p:nvSpPr>
          <p:cNvPr id="4" name="Slide Number Placeholder 3"/>
          <p:cNvSpPr>
            <a:spLocks noGrp="1"/>
          </p:cNvSpPr>
          <p:nvPr>
            <p:ph type="sldNum" sz="quarter" idx="10"/>
          </p:nvPr>
        </p:nvSpPr>
        <p:spPr/>
        <p:txBody>
          <a:bodyPr/>
          <a:lstStyle/>
          <a:p>
            <a:fld id="{42843C31-A911-4174-806B-8AA6C10B71FB}" type="slidenum">
              <a:rPr lang="en-GB" smtClean="0"/>
              <a:t>10</a:t>
            </a:fld>
            <a:endParaRPr lang="en-GB"/>
          </a:p>
        </p:txBody>
      </p:sp>
    </p:spTree>
    <p:extLst>
      <p:ext uri="{BB962C8B-B14F-4D97-AF65-F5344CB8AC3E}">
        <p14:creationId xmlns:p14="http://schemas.microsoft.com/office/powerpoint/2010/main" val="240105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42843C31-A911-4174-806B-8AA6C10B71FB}" type="slidenum">
              <a:rPr lang="en-GB" smtClean="0"/>
              <a:t>11</a:t>
            </a:fld>
            <a:endParaRPr lang="en-GB"/>
          </a:p>
        </p:txBody>
      </p:sp>
    </p:spTree>
    <p:extLst>
      <p:ext uri="{BB962C8B-B14F-4D97-AF65-F5344CB8AC3E}">
        <p14:creationId xmlns:p14="http://schemas.microsoft.com/office/powerpoint/2010/main" val="49125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843C31-A911-4174-806B-8AA6C10B71FB}" type="slidenum">
              <a:rPr lang="en-GB" smtClean="0"/>
              <a:t>12</a:t>
            </a:fld>
            <a:endParaRPr lang="en-GB"/>
          </a:p>
        </p:txBody>
      </p:sp>
    </p:spTree>
    <p:extLst>
      <p:ext uri="{BB962C8B-B14F-4D97-AF65-F5344CB8AC3E}">
        <p14:creationId xmlns:p14="http://schemas.microsoft.com/office/powerpoint/2010/main" val="3260987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1931143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09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dirty="0">
                <a:solidFill>
                  <a:schemeClr val="accent5"/>
                </a:solidFill>
              </a:rPr>
              <a:t>Section heading here</a:t>
            </a:r>
          </a:p>
          <a:p>
            <a:r>
              <a:rPr lang="en-GB" sz="1800" dirty="0"/>
              <a:t>Normal text here and here and here and here</a:t>
            </a:r>
            <a:endParaRPr lang="en-GB" sz="2400" dirty="0"/>
          </a:p>
        </p:txBody>
      </p:sp>
      <p:pic>
        <p:nvPicPr>
          <p:cNvPr id="12" name="Picture 11">
            <a:extLst>
              <a:ext uri="{FF2B5EF4-FFF2-40B4-BE49-F238E27FC236}">
                <a16:creationId xmlns:a16="http://schemas.microsoft.com/office/drawing/2014/main" id="{5DE8A4C4-F89C-4196-9B13-39D203050D55}"/>
              </a:ext>
            </a:extLst>
          </p:cNvPr>
          <p:cNvPicPr>
            <a:picLocks noChangeAspect="1"/>
          </p:cNvPicPr>
          <p:nvPr userDrawn="1"/>
        </p:nvPicPr>
        <p:blipFill>
          <a:blip r:embed="rId7"/>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33841367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9E674D-CCDE-664E-B7E1-6EDFB0E31C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42"/>
            <a:ext cx="12192000" cy="6857519"/>
          </a:xfrm>
          <a:prstGeom prst="rect">
            <a:avLst/>
          </a:prstGeom>
        </p:spPr>
      </p:pic>
      <p:sp>
        <p:nvSpPr>
          <p:cNvPr id="11" name="object 11">
            <a:extLst>
              <a:ext uri="{FF2B5EF4-FFF2-40B4-BE49-F238E27FC236}">
                <a16:creationId xmlns:a16="http://schemas.microsoft.com/office/drawing/2014/main" id="{E90EF58E-9D3B-454C-9B65-D7E07EDA99DC}"/>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4" name="Text Placeholder 14">
            <a:extLst>
              <a:ext uri="{FF2B5EF4-FFF2-40B4-BE49-F238E27FC236}">
                <a16:creationId xmlns:a16="http://schemas.microsoft.com/office/drawing/2014/main" id="{15701DDF-9C44-2A4B-8206-1D538DE5975C}"/>
              </a:ext>
            </a:extLst>
          </p:cNvPr>
          <p:cNvSpPr>
            <a:spLocks noGrp="1"/>
          </p:cNvSpPr>
          <p:nvPr>
            <p:ph type="body" sz="quarter" idx="11" hasCustomPrompt="1"/>
          </p:nvPr>
        </p:nvSpPr>
        <p:spPr>
          <a:xfrm>
            <a:off x="1484575" y="4113726"/>
            <a:ext cx="7012180" cy="1103312"/>
          </a:xfrm>
          <a:prstGeom prst="rect">
            <a:avLst/>
          </a:prstGeom>
        </p:spPr>
        <p:txBody>
          <a:bodyPr/>
          <a:lstStyle>
            <a:lvl1pPr marL="12700" marR="5080" indent="0">
              <a:lnSpc>
                <a:spcPct val="105500"/>
              </a:lnSpc>
              <a:spcBef>
                <a:spcPts val="95"/>
              </a:spcBef>
              <a:buNone/>
              <a:defRPr sz="3320" b="1" i="0">
                <a:solidFill>
                  <a:schemeClr val="bg1"/>
                </a:solidFill>
                <a:latin typeface="Tahoma Regular"/>
              </a:defRPr>
            </a:lvl1pPr>
          </a:lstStyle>
          <a:p>
            <a:pPr marL="12700" marR="5080">
              <a:lnSpc>
                <a:spcPct val="105500"/>
              </a:lnSpc>
              <a:spcBef>
                <a:spcPts val="95"/>
              </a:spcBef>
            </a:pPr>
            <a:r>
              <a:rPr lang="en-ZA" sz="3200" b="1" kern="0" spc="10" dirty="0"/>
              <a:t>COVER TITLE </a:t>
            </a:r>
            <a:r>
              <a:rPr lang="en-ZA" sz="3200" b="1" kern="0" spc="15" dirty="0"/>
              <a:t>GOES </a:t>
            </a:r>
            <a:r>
              <a:rPr lang="en-ZA" sz="3200" b="1" kern="0" spc="10" dirty="0"/>
              <a:t>HERE </a:t>
            </a:r>
            <a:r>
              <a:rPr lang="en-ZA" sz="3200" b="1" kern="0" spc="15" dirty="0"/>
              <a:t>ON TWO </a:t>
            </a:r>
            <a:r>
              <a:rPr lang="en-ZA" sz="3200" b="1" kern="0" spc="10" dirty="0"/>
              <a:t>LINES </a:t>
            </a:r>
            <a:r>
              <a:rPr lang="en-ZA" sz="3200" b="1" kern="0" spc="5" dirty="0"/>
              <a:t>IF</a:t>
            </a:r>
            <a:r>
              <a:rPr lang="en-ZA" sz="3200" b="1" kern="0" spc="-260" dirty="0"/>
              <a:t> </a:t>
            </a:r>
            <a:r>
              <a:rPr lang="en-ZA" sz="3200" b="1" kern="0" spc="-25" dirty="0"/>
              <a:t>NECESSARY</a:t>
            </a:r>
            <a:endParaRPr lang="en-ZA" sz="3200" b="1" kern="0" dirty="0"/>
          </a:p>
        </p:txBody>
      </p:sp>
      <p:sp>
        <p:nvSpPr>
          <p:cNvPr id="15" name="Text Placeholder 16">
            <a:extLst>
              <a:ext uri="{FF2B5EF4-FFF2-40B4-BE49-F238E27FC236}">
                <a16:creationId xmlns:a16="http://schemas.microsoft.com/office/drawing/2014/main" id="{E2BAA37B-DBFE-AC46-B1AB-651D09F1782A}"/>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257884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6190" name="think-cell Slide" r:id="rId4" imgW="421" imgH="420" progId="TCLayout.ActiveDocument.1">
                  <p:embed/>
                </p:oleObj>
              </mc:Choice>
              <mc:Fallback>
                <p:oleObj name="think-cell Slide" r:id="rId4" imgW="421" imgH="420" progId="TCLayout.ActiveDocument.1">
                  <p:embed/>
                  <p:pic>
                    <p:nvPicPr>
                      <p:cNvPr id="4" name="Object 3"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547499" y="152915"/>
            <a:ext cx="10068389" cy="720105"/>
          </a:xfrm>
          <a:prstGeom prst="rect">
            <a:avLst/>
          </a:prstGeom>
        </p:spPr>
        <p:txBody>
          <a:bodyPr/>
          <a:lstStyle>
            <a:lvl1pPr>
              <a:defRPr/>
            </a:lvl1pPr>
          </a:lstStyle>
          <a:p>
            <a:r>
              <a:rPr lang="en-US" dirty="0"/>
              <a:t> Click to edit Master title style</a:t>
            </a:r>
            <a:endParaRPr lang="en-ZA" dirty="0"/>
          </a:p>
        </p:txBody>
      </p:sp>
      <p:sp>
        <p:nvSpPr>
          <p:cNvPr id="3" name="Content Placeholder 2"/>
          <p:cNvSpPr>
            <a:spLocks noGrp="1"/>
          </p:cNvSpPr>
          <p:nvPr>
            <p:ph idx="1"/>
          </p:nvPr>
        </p:nvSpPr>
        <p:spPr>
          <a:xfrm>
            <a:off x="547499" y="1200482"/>
            <a:ext cx="10971067" cy="5299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06403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875"/>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ZA"/>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9502DE42-C2B6-4D12-BE20-FEF65554A3EE}" type="datetimeFigureOut">
              <a:rPr lang="en-ZA">
                <a:solidFill>
                  <a:prstClr val="black">
                    <a:tint val="75000"/>
                  </a:prstClr>
                </a:solidFill>
              </a:rPr>
              <a:pPr/>
              <a:t>2020/06/03</a:t>
            </a:fld>
            <a:endParaRPr lang="en-ZA">
              <a:solidFill>
                <a:prstClr val="black">
                  <a:tint val="75000"/>
                </a:prstClr>
              </a:solidFill>
            </a:endParaRPr>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47A7A98B-F3D8-459C-9592-CDF098496DBC}"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190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59417810"/>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311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7" y="2085874"/>
            <a:ext cx="2995808"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a:lnSpc>
                <a:spcPct val="100600"/>
              </a:lnSpc>
            </a:pPr>
            <a:endParaRPr lang="en-GB" sz="1600" dirty="0"/>
          </a:p>
        </p:txBody>
      </p:sp>
      <p:sp>
        <p:nvSpPr>
          <p:cNvPr id="11" name="object 8">
            <a:extLst>
              <a:ext uri="{FF2B5EF4-FFF2-40B4-BE49-F238E27FC236}">
                <a16:creationId xmlns:a16="http://schemas.microsoft.com/office/drawing/2014/main" id="{B7093058-1C72-42EE-AFD4-C6A337F2FC13}"/>
              </a:ext>
            </a:extLst>
          </p:cNvPr>
          <p:cNvSpPr/>
          <p:nvPr userDrawn="1"/>
        </p:nvSpPr>
        <p:spPr>
          <a:xfrm>
            <a:off x="8580474" y="3407791"/>
            <a:ext cx="3205788" cy="309018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F3A53F04-AED7-452A-9F24-9297FB349A19}"/>
              </a:ext>
            </a:extLst>
          </p:cNvPr>
          <p:cNvPicPr>
            <a:picLocks noChangeAspect="1"/>
          </p:cNvPicPr>
          <p:nvPr userDrawn="1"/>
        </p:nvPicPr>
        <p:blipFill>
          <a:blip r:embed="rId7"/>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172121697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1372650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414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indent="-189904">
              <a:lnSpc>
                <a:spcPct val="100600"/>
              </a:lnSpc>
              <a:spcBef>
                <a:spcPts val="56"/>
              </a:spcBef>
            </a:pPr>
            <a:endParaRPr lang="en-GB" sz="16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70BB016E-539B-4F7E-9E4A-780487E1CEFC}"/>
              </a:ext>
            </a:extLst>
          </p:cNvPr>
          <p:cNvPicPr>
            <a:picLocks noChangeAspect="1"/>
          </p:cNvPicPr>
          <p:nvPr userDrawn="1"/>
        </p:nvPicPr>
        <p:blipFill>
          <a:blip r:embed="rId7"/>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6371803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0603894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516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2800" b="1">
                <a:solidFill>
                  <a:schemeClr val="tx1">
                    <a:lumMod val="50000"/>
                    <a:lumOff val="50000"/>
                  </a:schemeClr>
                </a:solidFill>
              </a:defRPr>
            </a:lvl1pPr>
          </a:lstStyle>
          <a:p>
            <a:r>
              <a:rPr lang="en-US" dirty="0"/>
              <a:t>CLICK TO ADD TITLE</a:t>
            </a:r>
            <a:br>
              <a:rPr lang="en-US" dirty="0"/>
            </a:br>
            <a:r>
              <a:rPr lang="en-US" dirty="0"/>
              <a:t>ON TWO LINES IF NECESSARY</a:t>
            </a:r>
            <a:endParaRPr lang="en-ZA" dirty="0"/>
          </a:p>
        </p:txBody>
      </p:sp>
    </p:spTree>
    <p:extLst>
      <p:ext uri="{BB962C8B-B14F-4D97-AF65-F5344CB8AC3E}">
        <p14:creationId xmlns:p14="http://schemas.microsoft.com/office/powerpoint/2010/main" val="68308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dirty="0"/>
              <a:t>CLICK TO EDIT CUSTOM SLIDE</a:t>
            </a:r>
            <a:endParaRPr lang="en-GB" dirty="0"/>
          </a:p>
        </p:txBody>
      </p:sp>
    </p:spTree>
    <p:extLst>
      <p:ext uri="{BB962C8B-B14F-4D97-AF65-F5344CB8AC3E}">
        <p14:creationId xmlns:p14="http://schemas.microsoft.com/office/powerpoint/2010/main" val="70158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568328" y="1201381"/>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object 11">
            <a:extLst>
              <a:ext uri="{FF2B5EF4-FFF2-40B4-BE49-F238E27FC236}">
                <a16:creationId xmlns:a16="http://schemas.microsoft.com/office/drawing/2014/main" id="{235ED689-9638-443C-9A10-E043942A6629}"/>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spTree>
    <p:extLst>
      <p:ext uri="{BB962C8B-B14F-4D97-AF65-F5344CB8AC3E}">
        <p14:creationId xmlns:p14="http://schemas.microsoft.com/office/powerpoint/2010/main" val="110972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 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F99CAC-C0C8-2644-91FF-26FA30833BBF}"/>
              </a:ext>
            </a:extLst>
          </p:cNvPr>
          <p:cNvSpPr>
            <a:spLocks noGrp="1"/>
          </p:cNvSpPr>
          <p:nvPr>
            <p:ph type="subTitle" idx="1" hasCustomPrompt="1"/>
          </p:nvPr>
        </p:nvSpPr>
        <p:spPr>
          <a:xfrm>
            <a:off x="632602" y="1720557"/>
            <a:ext cx="3638617" cy="4256497"/>
          </a:xfrm>
          <a:prstGeom prst="rect">
            <a:avLst/>
          </a:prstGeom>
        </p:spPr>
        <p:txBody>
          <a:bodyPr/>
          <a:lstStyle>
            <a:lvl1pPr marL="7521" marR="3008" indent="0" algn="l">
              <a:lnSpc>
                <a:spcPct val="144400"/>
              </a:lnSpc>
              <a:spcBef>
                <a:spcPts val="56"/>
              </a:spcBef>
              <a:buFont typeface="Arial" panose="020B0604020202020204" pitchFamily="34" charset="0"/>
              <a:buNone/>
              <a:defRPr sz="1720">
                <a:solidFill>
                  <a:schemeClr val="tx1">
                    <a:lumMod val="50000"/>
                    <a:lumOff val="50000"/>
                  </a:schemeClr>
                </a:solidFill>
                <a:latin typeface="+mj-lt"/>
              </a:defRPr>
            </a:lvl1pPr>
            <a:lvl2pPr marL="541508" indent="-270754" algn="l">
              <a:spcBef>
                <a:spcPts val="0"/>
              </a:spcBef>
              <a:buFont typeface="Arial" panose="020B0604020202020204" pitchFamily="34" charset="0"/>
              <a:buChar char="•"/>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7521" marR="3008">
              <a:lnSpc>
                <a:spcPct val="144400"/>
              </a:lnSpc>
              <a:spcBef>
                <a:spcPts val="56"/>
              </a:spcBef>
            </a:pP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Lorem ipsum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dolor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sit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amet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consectetuer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adipiscing</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elit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sed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diam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nonummy</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nibh</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euismod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tincidunt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laoreet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dolore </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magna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aliquam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erat</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volutpat</a:t>
            </a:r>
            <a:r>
              <a:rPr lang="en-GB" sz="1717"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wisi</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enim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ad  minim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veniam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quis</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nostrud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12"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exerci</a:t>
            </a:r>
            <a:r>
              <a:rPr lang="en-GB" sz="1717" spc="-12"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tation</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ullamcorper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suscipit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lobortis</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nisl</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aliquip</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15"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ea</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commodo</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consequat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GB" sz="1717"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Picture Placeholder 4">
            <a:extLst>
              <a:ext uri="{FF2B5EF4-FFF2-40B4-BE49-F238E27FC236}">
                <a16:creationId xmlns:a16="http://schemas.microsoft.com/office/drawing/2014/main" id="{A4A892B8-0B4A-6249-9EFA-E629D609104A}"/>
              </a:ext>
            </a:extLst>
          </p:cNvPr>
          <p:cNvSpPr>
            <a:spLocks noGrp="1"/>
          </p:cNvSpPr>
          <p:nvPr>
            <p:ph type="pic" sz="quarter" idx="13" hasCustomPrompt="1"/>
          </p:nvPr>
        </p:nvSpPr>
        <p:spPr>
          <a:xfrm>
            <a:off x="8142723" y="1720850"/>
            <a:ext cx="3517635" cy="4256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0" i="0">
                <a:solidFill>
                  <a:schemeClr val="tx1">
                    <a:lumMod val="50000"/>
                    <a:lumOff val="50000"/>
                  </a:schemeClr>
                </a:solidFill>
                <a:latin typeface="+mj-lt"/>
              </a:defRPr>
            </a:lvl1pPr>
          </a:lstStyle>
          <a:p>
            <a:r>
              <a:rPr lang="en-US" dirty="0"/>
              <a:t>Insert picture here</a:t>
            </a:r>
          </a:p>
        </p:txBody>
      </p:sp>
      <p:sp>
        <p:nvSpPr>
          <p:cNvPr id="7" name="Picture Placeholder 4">
            <a:extLst>
              <a:ext uri="{FF2B5EF4-FFF2-40B4-BE49-F238E27FC236}">
                <a16:creationId xmlns:a16="http://schemas.microsoft.com/office/drawing/2014/main" id="{801D9373-91B2-634E-8628-CADF6ABD9194}"/>
              </a:ext>
            </a:extLst>
          </p:cNvPr>
          <p:cNvSpPr>
            <a:spLocks noGrp="1"/>
          </p:cNvSpPr>
          <p:nvPr>
            <p:ph type="pic" sz="quarter" idx="14" hasCustomPrompt="1"/>
          </p:nvPr>
        </p:nvSpPr>
        <p:spPr>
          <a:xfrm>
            <a:off x="4522465" y="1720850"/>
            <a:ext cx="3369011" cy="4256088"/>
          </a:xfrm>
          <a:prstGeom prst="rect">
            <a:avLst/>
          </a:prstGeom>
        </p:spPr>
        <p:txBody>
          <a:bodyPr/>
          <a:lstStyle>
            <a:lvl1pPr marL="0" indent="0">
              <a:buNone/>
              <a:defRPr sz="1700" b="0" i="0">
                <a:solidFill>
                  <a:schemeClr val="tx1">
                    <a:lumMod val="50000"/>
                    <a:lumOff val="50000"/>
                  </a:schemeClr>
                </a:solidFill>
                <a:latin typeface="+mj-lt"/>
              </a:defRPr>
            </a:lvl1pPr>
          </a:lstStyle>
          <a:p>
            <a:r>
              <a:rPr lang="en-US" dirty="0"/>
              <a:t>Insert picture here</a:t>
            </a:r>
          </a:p>
        </p:txBody>
      </p:sp>
      <p:sp>
        <p:nvSpPr>
          <p:cNvPr id="9" name="Title 1">
            <a:extLst>
              <a:ext uri="{FF2B5EF4-FFF2-40B4-BE49-F238E27FC236}">
                <a16:creationId xmlns:a16="http://schemas.microsoft.com/office/drawing/2014/main" id="{F2164D2E-888D-4DD8-8290-840EBC12D52D}"/>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Tree>
    <p:extLst>
      <p:ext uri="{BB962C8B-B14F-4D97-AF65-F5344CB8AC3E}">
        <p14:creationId xmlns:p14="http://schemas.microsoft.com/office/powerpoint/2010/main" val="289674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 TITLE SLID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800A1350-7746-0E4A-91DF-E2AB607ADA59}"/>
              </a:ext>
            </a:extLst>
          </p:cNvPr>
          <p:cNvSpPr>
            <a:spLocks noGrp="1"/>
          </p:cNvSpPr>
          <p:nvPr>
            <p:ph type="tbl" sz="quarter" idx="10"/>
          </p:nvPr>
        </p:nvSpPr>
        <p:spPr>
          <a:xfrm>
            <a:off x="632444" y="1806576"/>
            <a:ext cx="11039295" cy="4181475"/>
          </a:xfrm>
          <a:prstGeom prst="rect">
            <a:avLst/>
          </a:prstGeom>
        </p:spPr>
        <p:txBody>
          <a:bodyPr/>
          <a:lstStyle>
            <a:lvl1pPr marL="0" indent="0">
              <a:buNone/>
              <a:defRPr sz="25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Title 1">
            <a:extLst>
              <a:ext uri="{FF2B5EF4-FFF2-40B4-BE49-F238E27FC236}">
                <a16:creationId xmlns:a16="http://schemas.microsoft.com/office/drawing/2014/main" id="{9614A6C0-0093-4A32-90F2-B8823E3AAB8F}"/>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Tree>
    <p:extLst>
      <p:ext uri="{BB962C8B-B14F-4D97-AF65-F5344CB8AC3E}">
        <p14:creationId xmlns:p14="http://schemas.microsoft.com/office/powerpoint/2010/main" val="382937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2" name="object 2">
            <a:extLst>
              <a:ext uri="{FF2B5EF4-FFF2-40B4-BE49-F238E27FC236}">
                <a16:creationId xmlns:a16="http://schemas.microsoft.com/office/drawing/2014/main" id="{9673ADB8-E5D1-124A-8C4A-2DD75998A228}"/>
              </a:ext>
            </a:extLst>
          </p:cNvPr>
          <p:cNvSpPr/>
          <p:nvPr userDrawn="1"/>
        </p:nvSpPr>
        <p:spPr>
          <a:xfrm>
            <a:off x="1" y="0"/>
            <a:ext cx="12191999" cy="68575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pic>
        <p:nvPicPr>
          <p:cNvPr id="4" name="Picture 3">
            <a:extLst>
              <a:ext uri="{FF2B5EF4-FFF2-40B4-BE49-F238E27FC236}">
                <a16:creationId xmlns:a16="http://schemas.microsoft.com/office/drawing/2014/main" id="{4DCE2317-9465-B44C-889D-A5E7352B42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1"/>
            <a:ext cx="12192000" cy="6857519"/>
          </a:xfrm>
          <a:prstGeom prst="rect">
            <a:avLst/>
          </a:prstGeom>
        </p:spPr>
      </p:pic>
      <p:grpSp>
        <p:nvGrpSpPr>
          <p:cNvPr id="5" name="Group 4">
            <a:extLst>
              <a:ext uri="{FF2B5EF4-FFF2-40B4-BE49-F238E27FC236}">
                <a16:creationId xmlns:a16="http://schemas.microsoft.com/office/drawing/2014/main" id="{CE58E494-1C6C-6048-95A4-E67DC56D17E1}"/>
              </a:ext>
            </a:extLst>
          </p:cNvPr>
          <p:cNvGrpSpPr/>
          <p:nvPr userDrawn="1"/>
        </p:nvGrpSpPr>
        <p:grpSpPr>
          <a:xfrm>
            <a:off x="8986233" y="302269"/>
            <a:ext cx="2774642" cy="1163669"/>
            <a:chOff x="14817924" y="781197"/>
            <a:chExt cx="4575269" cy="1918977"/>
          </a:xfrm>
        </p:grpSpPr>
        <p:sp>
          <p:nvSpPr>
            <p:cNvPr id="6" name="object 6">
              <a:extLst>
                <a:ext uri="{FF2B5EF4-FFF2-40B4-BE49-F238E27FC236}">
                  <a16:creationId xmlns:a16="http://schemas.microsoft.com/office/drawing/2014/main" id="{988D07A3-0940-0A42-8A69-CD338296E901}"/>
                </a:ext>
              </a:extLst>
            </p:cNvPr>
            <p:cNvSpPr/>
            <p:nvPr/>
          </p:nvSpPr>
          <p:spPr>
            <a:xfrm>
              <a:off x="14817924" y="2494651"/>
              <a:ext cx="87452" cy="15482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7" name="object 7">
              <a:extLst>
                <a:ext uri="{FF2B5EF4-FFF2-40B4-BE49-F238E27FC236}">
                  <a16:creationId xmlns:a16="http://schemas.microsoft.com/office/drawing/2014/main" id="{30B6986F-75AA-4742-977C-6A4BC896B03F}"/>
                </a:ext>
              </a:extLst>
            </p:cNvPr>
            <p:cNvSpPr/>
            <p:nvPr/>
          </p:nvSpPr>
          <p:spPr>
            <a:xfrm>
              <a:off x="14931724" y="2542744"/>
              <a:ext cx="85630" cy="10671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8" name="object 8">
              <a:extLst>
                <a:ext uri="{FF2B5EF4-FFF2-40B4-BE49-F238E27FC236}">
                  <a16:creationId xmlns:a16="http://schemas.microsoft.com/office/drawing/2014/main" id="{831D4405-7C33-EE49-83D0-0DFBF1B03A36}"/>
                </a:ext>
              </a:extLst>
            </p:cNvPr>
            <p:cNvSpPr/>
            <p:nvPr/>
          </p:nvSpPr>
          <p:spPr>
            <a:xfrm>
              <a:off x="15096148" y="2497295"/>
              <a:ext cx="28575" cy="149860"/>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wrap="square" lIns="0" tIns="0" rIns="0" bIns="0" rtlCol="0"/>
            <a:lstStyle/>
            <a:p>
              <a:endParaRPr sz="1092"/>
            </a:p>
          </p:txBody>
        </p:sp>
        <p:sp>
          <p:nvSpPr>
            <p:cNvPr id="9" name="object 9">
              <a:extLst>
                <a:ext uri="{FF2B5EF4-FFF2-40B4-BE49-F238E27FC236}">
                  <a16:creationId xmlns:a16="http://schemas.microsoft.com/office/drawing/2014/main" id="{F10C3FDC-3B9C-F943-A57A-8203A4553305}"/>
                </a:ext>
              </a:extLst>
            </p:cNvPr>
            <p:cNvSpPr/>
            <p:nvPr/>
          </p:nvSpPr>
          <p:spPr>
            <a:xfrm>
              <a:off x="16034821" y="2497295"/>
              <a:ext cx="28575" cy="149860"/>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wrap="square" lIns="0" tIns="0" rIns="0" bIns="0" rtlCol="0"/>
            <a:lstStyle/>
            <a:p>
              <a:endParaRPr sz="1092"/>
            </a:p>
          </p:txBody>
        </p:sp>
        <p:sp>
          <p:nvSpPr>
            <p:cNvPr id="10" name="object 10">
              <a:extLst>
                <a:ext uri="{FF2B5EF4-FFF2-40B4-BE49-F238E27FC236}">
                  <a16:creationId xmlns:a16="http://schemas.microsoft.com/office/drawing/2014/main" id="{6DC94C29-8843-4A4F-882E-11F5742BDC36}"/>
                </a:ext>
              </a:extLst>
            </p:cNvPr>
            <p:cNvSpPr/>
            <p:nvPr/>
          </p:nvSpPr>
          <p:spPr>
            <a:xfrm>
              <a:off x="16678738" y="2497295"/>
              <a:ext cx="28575" cy="149860"/>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wrap="square" lIns="0" tIns="0" rIns="0" bIns="0" rtlCol="0"/>
            <a:lstStyle/>
            <a:p>
              <a:endParaRPr sz="1092"/>
            </a:p>
          </p:txBody>
        </p:sp>
        <p:sp>
          <p:nvSpPr>
            <p:cNvPr id="11" name="object 11">
              <a:extLst>
                <a:ext uri="{FF2B5EF4-FFF2-40B4-BE49-F238E27FC236}">
                  <a16:creationId xmlns:a16="http://schemas.microsoft.com/office/drawing/2014/main" id="{7D8BD669-B8D4-7848-80E7-1C8D4904BAED}"/>
                </a:ext>
              </a:extLst>
            </p:cNvPr>
            <p:cNvSpPr/>
            <p:nvPr/>
          </p:nvSpPr>
          <p:spPr>
            <a:xfrm>
              <a:off x="15443530" y="2497295"/>
              <a:ext cx="28575" cy="149860"/>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wrap="square" lIns="0" tIns="0" rIns="0" bIns="0" rtlCol="0"/>
            <a:lstStyle/>
            <a:p>
              <a:endParaRPr sz="1092"/>
            </a:p>
          </p:txBody>
        </p:sp>
        <p:sp>
          <p:nvSpPr>
            <p:cNvPr id="12" name="object 12">
              <a:extLst>
                <a:ext uri="{FF2B5EF4-FFF2-40B4-BE49-F238E27FC236}">
                  <a16:creationId xmlns:a16="http://schemas.microsoft.com/office/drawing/2014/main" id="{989DAB23-E9EF-C14F-B9C4-929E36182A25}"/>
                </a:ext>
              </a:extLst>
            </p:cNvPr>
            <p:cNvSpPr/>
            <p:nvPr/>
          </p:nvSpPr>
          <p:spPr>
            <a:xfrm>
              <a:off x="15144446" y="2542744"/>
              <a:ext cx="192678" cy="10671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3" name="object 13">
              <a:extLst>
                <a:ext uri="{FF2B5EF4-FFF2-40B4-BE49-F238E27FC236}">
                  <a16:creationId xmlns:a16="http://schemas.microsoft.com/office/drawing/2014/main" id="{066B0F2C-E5DF-704B-A18A-F55897F9141C}"/>
                </a:ext>
              </a:extLst>
            </p:cNvPr>
            <p:cNvSpPr/>
            <p:nvPr/>
          </p:nvSpPr>
          <p:spPr>
            <a:xfrm>
              <a:off x="15363480" y="2542744"/>
              <a:ext cx="59690" cy="10413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wrap="square" lIns="0" tIns="0" rIns="0" bIns="0" rtlCol="0"/>
            <a:lstStyle/>
            <a:p>
              <a:endParaRPr sz="1092"/>
            </a:p>
          </p:txBody>
        </p:sp>
        <p:sp>
          <p:nvSpPr>
            <p:cNvPr id="14" name="object 14">
              <a:extLst>
                <a:ext uri="{FF2B5EF4-FFF2-40B4-BE49-F238E27FC236}">
                  <a16:creationId xmlns:a16="http://schemas.microsoft.com/office/drawing/2014/main" id="{F5949A49-32CF-984C-8B66-5F0F8599F7B8}"/>
                </a:ext>
              </a:extLst>
            </p:cNvPr>
            <p:cNvSpPr/>
            <p:nvPr/>
          </p:nvSpPr>
          <p:spPr>
            <a:xfrm>
              <a:off x="15501005" y="2542734"/>
              <a:ext cx="199600" cy="15744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5" name="object 15">
              <a:extLst>
                <a:ext uri="{FF2B5EF4-FFF2-40B4-BE49-F238E27FC236}">
                  <a16:creationId xmlns:a16="http://schemas.microsoft.com/office/drawing/2014/main" id="{ABFE3AD2-32C6-ED43-919B-CD3D7C50C9E1}"/>
                </a:ext>
              </a:extLst>
            </p:cNvPr>
            <p:cNvSpPr/>
            <p:nvPr/>
          </p:nvSpPr>
          <p:spPr>
            <a:xfrm>
              <a:off x="15844767" y="2542744"/>
              <a:ext cx="59690" cy="10413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wrap="square" lIns="0" tIns="0" rIns="0" bIns="0" rtlCol="0"/>
            <a:lstStyle/>
            <a:p>
              <a:endParaRPr sz="1092"/>
            </a:p>
          </p:txBody>
        </p:sp>
        <p:sp>
          <p:nvSpPr>
            <p:cNvPr id="16" name="object 16">
              <a:extLst>
                <a:ext uri="{FF2B5EF4-FFF2-40B4-BE49-F238E27FC236}">
                  <a16:creationId xmlns:a16="http://schemas.microsoft.com/office/drawing/2014/main" id="{6EA42F7F-35EB-034A-977D-6915BDF3B4CC}"/>
                </a:ext>
              </a:extLst>
            </p:cNvPr>
            <p:cNvSpPr/>
            <p:nvPr/>
          </p:nvSpPr>
          <p:spPr>
            <a:xfrm>
              <a:off x="15924490" y="2542744"/>
              <a:ext cx="85630" cy="10671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7" name="object 17">
              <a:extLst>
                <a:ext uri="{FF2B5EF4-FFF2-40B4-BE49-F238E27FC236}">
                  <a16:creationId xmlns:a16="http://schemas.microsoft.com/office/drawing/2014/main" id="{856F3CDD-B521-754D-9F17-33D01AF2FC5D}"/>
                </a:ext>
              </a:extLst>
            </p:cNvPr>
            <p:cNvSpPr/>
            <p:nvPr/>
          </p:nvSpPr>
          <p:spPr>
            <a:xfrm>
              <a:off x="16083729" y="2542734"/>
              <a:ext cx="98991" cy="15744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8" name="object 18">
              <a:extLst>
                <a:ext uri="{FF2B5EF4-FFF2-40B4-BE49-F238E27FC236}">
                  <a16:creationId xmlns:a16="http://schemas.microsoft.com/office/drawing/2014/main" id="{26B44690-08F5-394D-9C32-DFA8AEB8E95B}"/>
                </a:ext>
              </a:extLst>
            </p:cNvPr>
            <p:cNvSpPr/>
            <p:nvPr/>
          </p:nvSpPr>
          <p:spPr>
            <a:xfrm>
              <a:off x="16203392" y="2494664"/>
              <a:ext cx="81327" cy="15215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9" name="object 19">
              <a:extLst>
                <a:ext uri="{FF2B5EF4-FFF2-40B4-BE49-F238E27FC236}">
                  <a16:creationId xmlns:a16="http://schemas.microsoft.com/office/drawing/2014/main" id="{82F79D31-ADC0-544C-BE4D-9AF0D38D20F9}"/>
                </a:ext>
              </a:extLst>
            </p:cNvPr>
            <p:cNvSpPr/>
            <p:nvPr/>
          </p:nvSpPr>
          <p:spPr>
            <a:xfrm>
              <a:off x="16435528" y="2542744"/>
              <a:ext cx="162704" cy="10671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0" name="object 20">
              <a:extLst>
                <a:ext uri="{FF2B5EF4-FFF2-40B4-BE49-F238E27FC236}">
                  <a16:creationId xmlns:a16="http://schemas.microsoft.com/office/drawing/2014/main" id="{749719E9-7629-0D43-B014-D5EF4E13BC42}"/>
                </a:ext>
              </a:extLst>
            </p:cNvPr>
            <p:cNvSpPr/>
            <p:nvPr/>
          </p:nvSpPr>
          <p:spPr>
            <a:xfrm>
              <a:off x="16733088" y="2542749"/>
              <a:ext cx="81128" cy="106708"/>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1" name="object 21">
              <a:extLst>
                <a:ext uri="{FF2B5EF4-FFF2-40B4-BE49-F238E27FC236}">
                  <a16:creationId xmlns:a16="http://schemas.microsoft.com/office/drawing/2014/main" id="{8D20C62F-8BDC-8949-9BEF-237EE7D4E653}"/>
                </a:ext>
              </a:extLst>
            </p:cNvPr>
            <p:cNvSpPr/>
            <p:nvPr/>
          </p:nvSpPr>
          <p:spPr>
            <a:xfrm>
              <a:off x="16842601" y="2494645"/>
              <a:ext cx="87442" cy="154801"/>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2" name="object 22">
              <a:extLst>
                <a:ext uri="{FF2B5EF4-FFF2-40B4-BE49-F238E27FC236}">
                  <a16:creationId xmlns:a16="http://schemas.microsoft.com/office/drawing/2014/main" id="{27E8ACD7-1E2A-0C4F-93E3-0886E0B9D56E}"/>
                </a:ext>
              </a:extLst>
            </p:cNvPr>
            <p:cNvSpPr/>
            <p:nvPr/>
          </p:nvSpPr>
          <p:spPr>
            <a:xfrm>
              <a:off x="17003059" y="2545373"/>
              <a:ext cx="94353" cy="15216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3" name="object 23">
              <a:extLst>
                <a:ext uri="{FF2B5EF4-FFF2-40B4-BE49-F238E27FC236}">
                  <a16:creationId xmlns:a16="http://schemas.microsoft.com/office/drawing/2014/main" id="{0C46363A-0B6B-6D4B-8603-8D0B46C19AAC}"/>
                </a:ext>
              </a:extLst>
            </p:cNvPr>
            <p:cNvSpPr/>
            <p:nvPr/>
          </p:nvSpPr>
          <p:spPr>
            <a:xfrm>
              <a:off x="15056164" y="2494667"/>
              <a:ext cx="0" cy="152400"/>
            </a:xfrm>
            <a:custGeom>
              <a:avLst/>
              <a:gdLst/>
              <a:ahLst/>
              <a:cxnLst/>
              <a:rect l="l" t="t" r="r" b="b"/>
              <a:pathLst>
                <a:path h="152400">
                  <a:moveTo>
                    <a:pt x="0" y="0"/>
                  </a:moveTo>
                  <a:lnTo>
                    <a:pt x="0" y="152152"/>
                  </a:lnTo>
                </a:path>
              </a:pathLst>
            </a:custGeom>
            <a:ln w="20491">
              <a:solidFill>
                <a:srgbClr val="FFFFFF"/>
              </a:solidFill>
            </a:ln>
          </p:spPr>
          <p:txBody>
            <a:bodyPr wrap="square" lIns="0" tIns="0" rIns="0" bIns="0" rtlCol="0"/>
            <a:lstStyle/>
            <a:p>
              <a:endParaRPr sz="1092"/>
            </a:p>
          </p:txBody>
        </p:sp>
        <p:sp>
          <p:nvSpPr>
            <p:cNvPr id="24" name="object 24">
              <a:extLst>
                <a:ext uri="{FF2B5EF4-FFF2-40B4-BE49-F238E27FC236}">
                  <a16:creationId xmlns:a16="http://schemas.microsoft.com/office/drawing/2014/main" id="{484959F2-EC34-1F4F-904E-E9EE95EC816F}"/>
                </a:ext>
              </a:extLst>
            </p:cNvPr>
            <p:cNvSpPr/>
            <p:nvPr/>
          </p:nvSpPr>
          <p:spPr>
            <a:xfrm>
              <a:off x="16637037" y="2494667"/>
              <a:ext cx="0" cy="152400"/>
            </a:xfrm>
            <a:custGeom>
              <a:avLst/>
              <a:gdLst/>
              <a:ahLst/>
              <a:cxnLst/>
              <a:rect l="l" t="t" r="r" b="b"/>
              <a:pathLst>
                <a:path h="152400">
                  <a:moveTo>
                    <a:pt x="0" y="0"/>
                  </a:moveTo>
                  <a:lnTo>
                    <a:pt x="0" y="152152"/>
                  </a:lnTo>
                </a:path>
              </a:pathLst>
            </a:custGeom>
            <a:ln w="20512">
              <a:solidFill>
                <a:srgbClr val="FFFFFF"/>
              </a:solidFill>
            </a:ln>
          </p:spPr>
          <p:txBody>
            <a:bodyPr wrap="square" lIns="0" tIns="0" rIns="0" bIns="0" rtlCol="0"/>
            <a:lstStyle/>
            <a:p>
              <a:endParaRPr sz="1092"/>
            </a:p>
          </p:txBody>
        </p:sp>
        <p:sp>
          <p:nvSpPr>
            <p:cNvPr id="25" name="object 25">
              <a:extLst>
                <a:ext uri="{FF2B5EF4-FFF2-40B4-BE49-F238E27FC236}">
                  <a16:creationId xmlns:a16="http://schemas.microsoft.com/office/drawing/2014/main" id="{63E8624E-5A3B-0D45-BAD7-9DA598F7C26D}"/>
                </a:ext>
              </a:extLst>
            </p:cNvPr>
            <p:cNvSpPr/>
            <p:nvPr/>
          </p:nvSpPr>
          <p:spPr>
            <a:xfrm>
              <a:off x="16968897" y="2494667"/>
              <a:ext cx="0" cy="152400"/>
            </a:xfrm>
            <a:custGeom>
              <a:avLst/>
              <a:gdLst/>
              <a:ahLst/>
              <a:cxnLst/>
              <a:rect l="l" t="t" r="r" b="b"/>
              <a:pathLst>
                <a:path h="152400">
                  <a:moveTo>
                    <a:pt x="0" y="0"/>
                  </a:moveTo>
                  <a:lnTo>
                    <a:pt x="0" y="152152"/>
                  </a:lnTo>
                </a:path>
              </a:pathLst>
            </a:custGeom>
            <a:ln w="20501">
              <a:solidFill>
                <a:srgbClr val="FFFFFF"/>
              </a:solidFill>
            </a:ln>
          </p:spPr>
          <p:txBody>
            <a:bodyPr wrap="square" lIns="0" tIns="0" rIns="0" bIns="0" rtlCol="0"/>
            <a:lstStyle/>
            <a:p>
              <a:endParaRPr sz="1092"/>
            </a:p>
          </p:txBody>
        </p:sp>
        <p:sp>
          <p:nvSpPr>
            <p:cNvPr id="26" name="object 26">
              <a:extLst>
                <a:ext uri="{FF2B5EF4-FFF2-40B4-BE49-F238E27FC236}">
                  <a16:creationId xmlns:a16="http://schemas.microsoft.com/office/drawing/2014/main" id="{F585B409-CD62-9246-9092-11DDAC75585B}"/>
                </a:ext>
              </a:extLst>
            </p:cNvPr>
            <p:cNvSpPr/>
            <p:nvPr/>
          </p:nvSpPr>
          <p:spPr>
            <a:xfrm>
              <a:off x="16312543" y="2512005"/>
              <a:ext cx="51435" cy="137795"/>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wrap="square" lIns="0" tIns="0" rIns="0" bIns="0" rtlCol="0"/>
            <a:lstStyle/>
            <a:p>
              <a:endParaRPr sz="1092"/>
            </a:p>
          </p:txBody>
        </p:sp>
        <p:sp>
          <p:nvSpPr>
            <p:cNvPr id="27" name="object 27">
              <a:extLst>
                <a:ext uri="{FF2B5EF4-FFF2-40B4-BE49-F238E27FC236}">
                  <a16:creationId xmlns:a16="http://schemas.microsoft.com/office/drawing/2014/main" id="{3FAD4E42-952E-D149-99A0-372A21AD6CE7}"/>
                </a:ext>
              </a:extLst>
            </p:cNvPr>
            <p:cNvSpPr/>
            <p:nvPr/>
          </p:nvSpPr>
          <p:spPr>
            <a:xfrm>
              <a:off x="15771907" y="2491999"/>
              <a:ext cx="51435" cy="154940"/>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wrap="square" lIns="0" tIns="0" rIns="0" bIns="0" rtlCol="0"/>
            <a:lstStyle/>
            <a:p>
              <a:endParaRPr sz="1092"/>
            </a:p>
          </p:txBody>
        </p:sp>
        <p:sp>
          <p:nvSpPr>
            <p:cNvPr id="28" name="object 28">
              <a:extLst>
                <a:ext uri="{FF2B5EF4-FFF2-40B4-BE49-F238E27FC236}">
                  <a16:creationId xmlns:a16="http://schemas.microsoft.com/office/drawing/2014/main" id="{1AEE6AD3-D5D8-4240-A700-2B0E39D9FFC8}"/>
                </a:ext>
              </a:extLst>
            </p:cNvPr>
            <p:cNvSpPr/>
            <p:nvPr/>
          </p:nvSpPr>
          <p:spPr>
            <a:xfrm>
              <a:off x="17093362" y="1336135"/>
              <a:ext cx="612140" cy="353695"/>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wrap="square" lIns="0" tIns="0" rIns="0" bIns="0" rtlCol="0"/>
            <a:lstStyle/>
            <a:p>
              <a:endParaRPr sz="1092"/>
            </a:p>
          </p:txBody>
        </p:sp>
        <p:sp>
          <p:nvSpPr>
            <p:cNvPr id="29" name="object 29">
              <a:extLst>
                <a:ext uri="{FF2B5EF4-FFF2-40B4-BE49-F238E27FC236}">
                  <a16:creationId xmlns:a16="http://schemas.microsoft.com/office/drawing/2014/main" id="{F0AF6F60-B5C8-034E-9CB0-F5F2FEE248E5}"/>
                </a:ext>
              </a:extLst>
            </p:cNvPr>
            <p:cNvSpPr/>
            <p:nvPr/>
          </p:nvSpPr>
          <p:spPr>
            <a:xfrm>
              <a:off x="17471866" y="1336132"/>
              <a:ext cx="1165860" cy="1009650"/>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wrap="square" lIns="0" tIns="0" rIns="0" bIns="0" rtlCol="0"/>
            <a:lstStyle/>
            <a:p>
              <a:endParaRPr sz="1092"/>
            </a:p>
          </p:txBody>
        </p:sp>
        <p:sp>
          <p:nvSpPr>
            <p:cNvPr id="30" name="object 30">
              <a:extLst>
                <a:ext uri="{FF2B5EF4-FFF2-40B4-BE49-F238E27FC236}">
                  <a16:creationId xmlns:a16="http://schemas.microsoft.com/office/drawing/2014/main" id="{125205B5-8411-4A45-A066-6B1F267005F4}"/>
                </a:ext>
              </a:extLst>
            </p:cNvPr>
            <p:cNvSpPr/>
            <p:nvPr/>
          </p:nvSpPr>
          <p:spPr>
            <a:xfrm>
              <a:off x="17602493" y="781197"/>
              <a:ext cx="1790700" cy="201930"/>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wrap="square" lIns="0" tIns="0" rIns="0" bIns="0" rtlCol="0"/>
            <a:lstStyle/>
            <a:p>
              <a:endParaRPr sz="1092"/>
            </a:p>
          </p:txBody>
        </p:sp>
      </p:grpSp>
      <p:sp>
        <p:nvSpPr>
          <p:cNvPr id="31" name="object 4">
            <a:extLst>
              <a:ext uri="{FF2B5EF4-FFF2-40B4-BE49-F238E27FC236}">
                <a16:creationId xmlns:a16="http://schemas.microsoft.com/office/drawing/2014/main" id="{61CF7A6D-5685-6042-A629-3C5635BBC234}"/>
              </a:ext>
            </a:extLst>
          </p:cNvPr>
          <p:cNvSpPr/>
          <p:nvPr userDrawn="1"/>
        </p:nvSpPr>
        <p:spPr>
          <a:xfrm>
            <a:off x="635835" y="2664176"/>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1092"/>
          </a:p>
        </p:txBody>
      </p:sp>
    </p:spTree>
    <p:extLst>
      <p:ext uri="{BB962C8B-B14F-4D97-AF65-F5344CB8AC3E}">
        <p14:creationId xmlns:p14="http://schemas.microsoft.com/office/powerpoint/2010/main" val="425907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5"/>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70" name="think-cell Slide" r:id="rId16" imgW="421" imgH="420" progId="TCLayout.ActiveDocument.1">
                  <p:embed/>
                </p:oleObj>
              </mc:Choice>
              <mc:Fallback>
                <p:oleObj name="think-cell Slide" r:id="rId16" imgW="421" imgH="420" progId="TCLayout.ActiveDocument.1">
                  <p:embed/>
                  <p:pic>
                    <p:nvPicPr>
                      <p:cNvPr id="4" name="Object 3" hidden="1"/>
                      <p:cNvPicPr/>
                      <p:nvPr/>
                    </p:nvPicPr>
                    <p:blipFill>
                      <a:blip r:embed="rId17"/>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18755" y="276058"/>
            <a:ext cx="10457775" cy="720105"/>
          </a:xfrm>
          <a:prstGeom prst="rect">
            <a:avLst/>
          </a:prstGeom>
        </p:spPr>
        <p:txBody>
          <a:bodyPr vert="horz" lIns="0" tIns="0" rIns="0" bIns="0" rtlCol="0" anchor="ctr">
            <a:noAutofit/>
          </a:bodyPr>
          <a:lstStyle/>
          <a:p>
            <a:r>
              <a:rPr lang="en-US" dirty="0"/>
              <a:t>CLICK TO EDIT MASTER SLIDE</a:t>
            </a:r>
            <a:endParaRPr lang="en-ZA" dirty="0"/>
          </a:p>
        </p:txBody>
      </p:sp>
      <p:sp>
        <p:nvSpPr>
          <p:cNvPr id="3" name="Text Placeholder 2"/>
          <p:cNvSpPr>
            <a:spLocks noGrp="1"/>
          </p:cNvSpPr>
          <p:nvPr>
            <p:ph type="body" idx="1"/>
          </p:nvPr>
        </p:nvSpPr>
        <p:spPr>
          <a:xfrm>
            <a:off x="568329" y="1200483"/>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443786" y="62927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tx1">
                    <a:lumMod val="50000"/>
                    <a:lumOff val="50000"/>
                  </a:schemeClr>
                </a:solidFill>
                <a:latin typeface="Tahoma"/>
              </a:rPr>
              <a:pPr algn="r" fontAlgn="auto">
                <a:spcBef>
                  <a:spcPts val="0"/>
                </a:spcBef>
                <a:spcAft>
                  <a:spcPts val="0"/>
                </a:spcAft>
              </a:pPr>
              <a:t>‹#›</a:t>
            </a:fld>
            <a:endParaRPr lang="en-ZA" sz="767" b="1" dirty="0">
              <a:solidFill>
                <a:schemeClr val="tx1">
                  <a:lumMod val="50000"/>
                  <a:lumOff val="50000"/>
                </a:schemeClr>
              </a:solidFill>
              <a:latin typeface="Tahoma"/>
            </a:endParaRPr>
          </a:p>
        </p:txBody>
      </p:sp>
      <p:sp>
        <p:nvSpPr>
          <p:cNvPr id="13" name="object 6">
            <a:extLst>
              <a:ext uri="{FF2B5EF4-FFF2-40B4-BE49-F238E27FC236}">
                <a16:creationId xmlns:a16="http://schemas.microsoft.com/office/drawing/2014/main" id="{C94C95BE-8722-4D8D-93E0-75343B78F809}"/>
              </a:ext>
            </a:extLst>
          </p:cNvPr>
          <p:cNvSpPr/>
          <p:nvPr userDrawn="1"/>
        </p:nvSpPr>
        <p:spPr>
          <a:xfrm>
            <a:off x="568328" y="1121575"/>
            <a:ext cx="11055343" cy="45719"/>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dirty="0">
              <a:latin typeface="Tahoma Regular"/>
            </a:endParaRPr>
          </a:p>
        </p:txBody>
      </p:sp>
      <p:sp>
        <p:nvSpPr>
          <p:cNvPr id="14" name="object 11">
            <a:extLst>
              <a:ext uri="{FF2B5EF4-FFF2-40B4-BE49-F238E27FC236}">
                <a16:creationId xmlns:a16="http://schemas.microsoft.com/office/drawing/2014/main" id="{8828F517-37FB-4E03-B217-C275D9590891}"/>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pic>
        <p:nvPicPr>
          <p:cNvPr id="5" name="Picture 4">
            <a:extLst>
              <a:ext uri="{FF2B5EF4-FFF2-40B4-BE49-F238E27FC236}">
                <a16:creationId xmlns:a16="http://schemas.microsoft.com/office/drawing/2014/main" id="{FD0567A0-C0A7-4B1B-AE7B-212F10FDF1C1}"/>
              </a:ext>
            </a:extLst>
          </p:cNvPr>
          <p:cNvPicPr>
            <a:picLocks noChangeAspect="1"/>
          </p:cNvPicPr>
          <p:nvPr userDrawn="1"/>
        </p:nvPicPr>
        <p:blipFill>
          <a:blip r:embed="rId18"/>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2274125543"/>
      </p:ext>
    </p:extLst>
  </p:cSld>
  <p:clrMap bg1="lt1" tx1="dk1" bg2="lt2" tx2="dk2" accent1="accent1" accent2="accent2" accent3="accent3" accent4="accent4" accent5="accent5" accent6="accent6" hlink="hlink" folHlink="folHlink"/>
  <p:sldLayoutIdLst>
    <p:sldLayoutId id="2147483676" r:id="rId1"/>
    <p:sldLayoutId id="2147483702" r:id="rId2"/>
    <p:sldLayoutId id="2147483701" r:id="rId3"/>
    <p:sldLayoutId id="2147483673" r:id="rId4"/>
    <p:sldLayoutId id="2147483695" r:id="rId5"/>
    <p:sldLayoutId id="2147483705" r:id="rId6"/>
    <p:sldLayoutId id="2147483687" r:id="rId7"/>
    <p:sldLayoutId id="2147483688" r:id="rId8"/>
    <p:sldLayoutId id="2147483696" r:id="rId9"/>
    <p:sldLayoutId id="2147483706" r:id="rId10"/>
    <p:sldLayoutId id="2147483707" r:id="rId11"/>
    <p:sldLayoutId id="2147483708" r:id="rId12"/>
  </p:sldLayoutIdLst>
  <p:hf hdr="0" ftr="0" dt="0"/>
  <p:txStyles>
    <p:title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7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image" Target="../media/image3.emf"/><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oleObject" Target="../embeddings/oleObject7.bin"/><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vmlDrawing" Target="../drawings/vmlDrawing7.v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notesSlide" Target="../notesSlides/notesSlide5.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slideLayout" Target="../slideLayouts/slideLayout11.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chart" Target="../charts/char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34.emf"/><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5EC027-B955-3648-B9ED-9FD1C4D396C2}"/>
              </a:ext>
            </a:extLst>
          </p:cNvPr>
          <p:cNvSpPr>
            <a:spLocks noGrp="1"/>
          </p:cNvSpPr>
          <p:nvPr>
            <p:ph type="body" sz="quarter" idx="12"/>
          </p:nvPr>
        </p:nvSpPr>
        <p:spPr>
          <a:xfrm>
            <a:off x="1593058" y="5499254"/>
            <a:ext cx="6100762" cy="1518299"/>
          </a:xfrm>
        </p:spPr>
        <p:txBody>
          <a:bodyPr/>
          <a:lstStyle/>
          <a:p>
            <a:pPr marL="7521">
              <a:spcBef>
                <a:spcPts val="56"/>
              </a:spcBef>
            </a:pPr>
            <a:r>
              <a:rPr lang="en-GB" sz="2400" spc="-3" dirty="0">
                <a:latin typeface="Tahoma" panose="020B0604030504040204" pitchFamily="34" charset="0"/>
                <a:ea typeface="Tahoma" panose="020B0604030504040204" pitchFamily="34" charset="0"/>
                <a:cs typeface="Tahoma" panose="020B0604030504040204" pitchFamily="34" charset="0"/>
              </a:rPr>
              <a:t>Transnet Group Chief Executive</a:t>
            </a:r>
          </a:p>
          <a:p>
            <a:pPr marL="7521">
              <a:spcBef>
                <a:spcPts val="56"/>
              </a:spcBef>
            </a:pPr>
            <a:r>
              <a:rPr lang="en-GB" sz="2400" spc="-3" dirty="0">
                <a:latin typeface="Tahoma" panose="020B0604030504040204" pitchFamily="34" charset="0"/>
                <a:ea typeface="Tahoma" panose="020B0604030504040204" pitchFamily="34" charset="0"/>
                <a:cs typeface="Tahoma" panose="020B0604030504040204" pitchFamily="34" charset="0"/>
              </a:rPr>
              <a:t>Portia Derby</a:t>
            </a:r>
            <a:endParaRPr lang="en-GB" sz="2400" dirty="0">
              <a:latin typeface="Tahoma" panose="020B0604030504040204" pitchFamily="34" charset="0"/>
              <a:ea typeface="Tahoma" panose="020B0604030504040204" pitchFamily="34" charset="0"/>
              <a:cs typeface="Tahoma" panose="020B0604030504040204" pitchFamily="34" charset="0"/>
            </a:endParaRPr>
          </a:p>
          <a:p>
            <a:pPr marL="7521">
              <a:spcBef>
                <a:spcPts val="56"/>
              </a:spcBef>
            </a:pPr>
            <a:r>
              <a:rPr lang="en-GB" sz="2400" spc="-3" dirty="0">
                <a:latin typeface="Tahoma" panose="020B0604030504040204" pitchFamily="34" charset="0"/>
                <a:ea typeface="Tahoma" panose="020B0604030504040204" pitchFamily="34" charset="0"/>
                <a:cs typeface="Tahoma" panose="020B0604030504040204" pitchFamily="34" charset="0"/>
              </a:rPr>
              <a:t>02/06/2020</a:t>
            </a:r>
            <a:endParaRPr lang="en-GB" sz="24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Text Placeholder 1">
            <a:extLst>
              <a:ext uri="{FF2B5EF4-FFF2-40B4-BE49-F238E27FC236}">
                <a16:creationId xmlns:a16="http://schemas.microsoft.com/office/drawing/2014/main" id="{8EE812A3-89F3-9F40-8251-76C55E0FFFF4}"/>
              </a:ext>
            </a:extLst>
          </p:cNvPr>
          <p:cNvSpPr>
            <a:spLocks noGrp="1"/>
          </p:cNvSpPr>
          <p:nvPr>
            <p:ph type="body" sz="quarter" idx="11"/>
          </p:nvPr>
        </p:nvSpPr>
        <p:spPr>
          <a:xfrm>
            <a:off x="1593058" y="3921522"/>
            <a:ext cx="7527145" cy="1103312"/>
          </a:xfrm>
        </p:spPr>
        <p:txBody>
          <a:bodyPr/>
          <a:lstStyle/>
          <a:p>
            <a:pPr>
              <a:lnSpc>
                <a:spcPct val="100000"/>
              </a:lnSpc>
            </a:pPr>
            <a:r>
              <a:rPr lang="en-US" dirty="0"/>
              <a:t>TRANSNET SOC LTD </a:t>
            </a:r>
          </a:p>
          <a:p>
            <a:pPr>
              <a:lnSpc>
                <a:spcPct val="100000"/>
              </a:lnSpc>
            </a:pPr>
            <a:r>
              <a:rPr lang="en-US" dirty="0"/>
              <a:t>WESGRO INSIGHTS: NAVIGATING A COVID-19 WORLD</a:t>
            </a:r>
          </a:p>
        </p:txBody>
      </p:sp>
    </p:spTree>
    <p:extLst>
      <p:ext uri="{BB962C8B-B14F-4D97-AF65-F5344CB8AC3E}">
        <p14:creationId xmlns:p14="http://schemas.microsoft.com/office/powerpoint/2010/main" val="1419685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8245" name="think-cell Slide" r:id="rId25" imgW="270" imgH="270" progId="TCLayout.ActiveDocument.1">
                  <p:embed/>
                </p:oleObj>
              </mc:Choice>
              <mc:Fallback>
                <p:oleObj name="think-cell Slide" r:id="rId25" imgW="270" imgH="270" progId="TCLayout.ActiveDocument.1">
                  <p:embed/>
                  <p:pic>
                    <p:nvPicPr>
                      <p:cNvPr id="4" name="Object 3" hidden="1"/>
                      <p:cNvPicPr/>
                      <p:nvPr/>
                    </p:nvPicPr>
                    <p:blipFill>
                      <a:blip r:embed="rId26"/>
                      <a:stretch>
                        <a:fillRect/>
                      </a:stretch>
                    </p:blipFill>
                    <p:spPr>
                      <a:xfrm>
                        <a:off x="1144589" y="1589"/>
                        <a:ext cx="1587" cy="1587"/>
                      </a:xfrm>
                      <a:prstGeom prst="rect">
                        <a:avLst/>
                      </a:prstGeom>
                    </p:spPr>
                  </p:pic>
                </p:oleObj>
              </mc:Fallback>
            </mc:AlternateContent>
          </a:graphicData>
        </a:graphic>
      </p:graphicFrame>
      <p:sp>
        <p:nvSpPr>
          <p:cNvPr id="6" name="Rectangle 5" hidden="1"/>
          <p:cNvSpPr/>
          <p:nvPr>
            <p:custDataLst>
              <p:tags r:id="rId3"/>
            </p:custDataLst>
          </p:nvPr>
        </p:nvSpPr>
        <p:spPr>
          <a:xfrm>
            <a:off x="1143000" y="0"/>
            <a:ext cx="158750" cy="158750"/>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110000"/>
              </a:lnSpc>
              <a:spcBef>
                <a:spcPts val="92"/>
              </a:spcBef>
              <a:spcAft>
                <a:spcPts val="92"/>
              </a:spcAft>
            </a:pPr>
            <a:endParaRPr lang="en-US" sz="2400" dirty="0">
              <a:solidFill>
                <a:schemeClr val="tx1"/>
              </a:solidFill>
              <a:latin typeface="Tahoma" panose="020B0604030504040204" pitchFamily="34" charset="0"/>
              <a:ea typeface="+mj-ea"/>
              <a:sym typeface="Tahoma" panose="020B0604030504040204" pitchFamily="34" charset="0"/>
            </a:endParaRPr>
          </a:p>
        </p:txBody>
      </p:sp>
      <p:sp>
        <p:nvSpPr>
          <p:cNvPr id="2" name="Title 1"/>
          <p:cNvSpPr>
            <a:spLocks noGrp="1"/>
          </p:cNvSpPr>
          <p:nvPr>
            <p:ph type="title"/>
          </p:nvPr>
        </p:nvSpPr>
        <p:spPr>
          <a:xfrm>
            <a:off x="547499" y="331615"/>
            <a:ext cx="9907146" cy="720105"/>
          </a:xfrm>
        </p:spPr>
        <p:txBody>
          <a:bodyPr/>
          <a:lstStyle/>
          <a:p>
            <a:r>
              <a:rPr lang="en-US" dirty="0">
                <a:cs typeface="Apex Serif Book"/>
              </a:rPr>
              <a:t>2020/21 Western Cape Capital Budget  (</a:t>
            </a:r>
            <a:r>
              <a:rPr lang="en-US" dirty="0" err="1">
                <a:cs typeface="Apex Serif Book"/>
              </a:rPr>
              <a:t>R’m</a:t>
            </a:r>
            <a:r>
              <a:rPr lang="en-US" dirty="0">
                <a:cs typeface="Apex Serif Book"/>
              </a:rPr>
              <a:t>)</a:t>
            </a:r>
            <a:endParaRPr lang="en-ZA" sz="3200" dirty="0"/>
          </a:p>
        </p:txBody>
      </p:sp>
      <p:sp>
        <p:nvSpPr>
          <p:cNvPr id="3" name="Content Placeholder 2"/>
          <p:cNvSpPr>
            <a:spLocks noGrp="1"/>
          </p:cNvSpPr>
          <p:nvPr>
            <p:ph idx="1"/>
          </p:nvPr>
        </p:nvSpPr>
        <p:spPr/>
        <p:txBody>
          <a:bodyPr/>
          <a:lstStyle/>
          <a:p>
            <a:endParaRPr lang="en-US" sz="1600" dirty="0">
              <a:solidFill>
                <a:schemeClr val="accent3">
                  <a:lumMod val="50000"/>
                </a:schemeClr>
              </a:solidFill>
            </a:endParaRPr>
          </a:p>
          <a:p>
            <a:endParaRPr lang="en-ZA" sz="1600" dirty="0">
              <a:solidFill>
                <a:schemeClr val="accent3">
                  <a:lumMod val="50000"/>
                </a:schemeClr>
              </a:solidFill>
            </a:endParaRPr>
          </a:p>
        </p:txBody>
      </p:sp>
      <p:graphicFrame>
        <p:nvGraphicFramePr>
          <p:cNvPr id="103" name="Chart 102"/>
          <p:cNvGraphicFramePr/>
          <p:nvPr>
            <p:custDataLst>
              <p:tags r:id="rId4"/>
            </p:custDataLst>
            <p:extLst>
              <p:ext uri="{D42A27DB-BD31-4B8C-83A1-F6EECF244321}">
                <p14:modId xmlns:p14="http://schemas.microsoft.com/office/powerpoint/2010/main" val="2853200532"/>
              </p:ext>
            </p:extLst>
          </p:nvPr>
        </p:nvGraphicFramePr>
        <p:xfrm>
          <a:off x="547499" y="2554967"/>
          <a:ext cx="10971067" cy="2731796"/>
        </p:xfrm>
        <a:graphic>
          <a:graphicData uri="http://schemas.openxmlformats.org/drawingml/2006/chart">
            <c:chart xmlns:c="http://schemas.openxmlformats.org/drawingml/2006/chart" xmlns:r="http://schemas.openxmlformats.org/officeDocument/2006/relationships" r:id="rId27"/>
          </a:graphicData>
        </a:graphic>
      </p:graphicFrame>
      <p:sp>
        <p:nvSpPr>
          <p:cNvPr id="38" name="Rectangle 37"/>
          <p:cNvSpPr/>
          <p:nvPr>
            <p:custDataLst>
              <p:tags r:id="rId5"/>
            </p:custDataLst>
          </p:nvPr>
        </p:nvSpPr>
        <p:spPr bwMode="gray">
          <a:xfrm>
            <a:off x="9882422" y="3245139"/>
            <a:ext cx="314325"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289255E5-85DA-418C-8B06-890B86D5F450}" type="datetime'''''''''''2'',''''''''''''1''''''''''''''2''''''''''9'''">
              <a:rPr lang="en-ZA" altLang="en-US" sz="1300">
                <a:solidFill>
                  <a:schemeClr val="tx1"/>
                </a:solidFill>
                <a:sym typeface="+mn-lt"/>
              </a:rPr>
              <a:pPr algn="ctr"/>
              <a:t>2,129</a:t>
            </a:fld>
            <a:endParaRPr lang="en-ZA" sz="1300" dirty="0">
              <a:solidFill>
                <a:schemeClr val="tx1"/>
              </a:solidFill>
              <a:sym typeface="+mn-lt"/>
            </a:endParaRPr>
          </a:p>
        </p:txBody>
      </p:sp>
      <p:sp>
        <p:nvSpPr>
          <p:cNvPr id="40" name="Text Placeholder 2"/>
          <p:cNvSpPr>
            <a:spLocks noGrp="1"/>
          </p:cNvSpPr>
          <p:nvPr>
            <p:custDataLst>
              <p:tags r:id="rId6"/>
            </p:custDataLst>
          </p:nvPr>
        </p:nvSpPr>
        <p:spPr bwMode="auto">
          <a:xfrm>
            <a:off x="1365251" y="5321143"/>
            <a:ext cx="428625"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spcBef>
                <a:spcPct val="0"/>
              </a:spcBef>
              <a:spcAft>
                <a:spcPct val="0"/>
              </a:spcAft>
              <a:buNone/>
            </a:pPr>
            <a:fld id="{3D531F2D-B4EC-459D-8EDF-7404C1EC7CA9}" type="datetime'''2''''''''''''''0''''''2''''0/''''''''2''''''1'''''''''''">
              <a:rPr lang="en-ZA" altLang="en-US" sz="1300">
                <a:sym typeface="+mn-lt"/>
              </a:rPr>
              <a:pPr marL="0" lvl="1" indent="0" algn="ctr">
                <a:spcBef>
                  <a:spcPct val="0"/>
                </a:spcBef>
                <a:spcAft>
                  <a:spcPct val="0"/>
                </a:spcAft>
                <a:buNone/>
              </a:pPr>
              <a:t>2020/21</a:t>
            </a:fld>
            <a:endParaRPr lang="en-ZA" sz="1300" dirty="0">
              <a:sym typeface="+mn-lt"/>
            </a:endParaRPr>
          </a:p>
        </p:txBody>
      </p:sp>
      <p:sp>
        <p:nvSpPr>
          <p:cNvPr id="46" name="Text Placeholder 2"/>
          <p:cNvSpPr>
            <a:spLocks noGrp="1"/>
          </p:cNvSpPr>
          <p:nvPr>
            <p:custDataLst>
              <p:tags r:id="rId7"/>
            </p:custDataLst>
          </p:nvPr>
        </p:nvSpPr>
        <p:spPr bwMode="auto">
          <a:xfrm>
            <a:off x="5072447" y="5341444"/>
            <a:ext cx="428625"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spcBef>
                <a:spcPct val="0"/>
              </a:spcBef>
              <a:spcAft>
                <a:spcPct val="0"/>
              </a:spcAft>
              <a:buNone/>
            </a:pPr>
            <a:fld id="{EB706F82-7978-49F4-B62B-7C96DD93CCE6}" type="datetime'2''0''''''''''22''''''''/''''''''''''''''''2''''3'''''">
              <a:rPr lang="en-ZA" altLang="en-US" sz="1300">
                <a:sym typeface="+mn-lt"/>
              </a:rPr>
              <a:pPr marL="0" lvl="1" indent="0" algn="ctr">
                <a:spcBef>
                  <a:spcPct val="0"/>
                </a:spcBef>
                <a:spcAft>
                  <a:spcPct val="0"/>
                </a:spcAft>
                <a:buNone/>
              </a:pPr>
              <a:t>2022/23</a:t>
            </a:fld>
            <a:endParaRPr lang="en-ZA" sz="1300" dirty="0">
              <a:sym typeface="+mn-lt"/>
            </a:endParaRPr>
          </a:p>
        </p:txBody>
      </p:sp>
      <p:sp>
        <p:nvSpPr>
          <p:cNvPr id="41" name="Text Placeholder 2"/>
          <p:cNvSpPr>
            <a:spLocks noGrp="1"/>
          </p:cNvSpPr>
          <p:nvPr>
            <p:custDataLst>
              <p:tags r:id="rId8"/>
            </p:custDataLst>
          </p:nvPr>
        </p:nvSpPr>
        <p:spPr bwMode="auto">
          <a:xfrm>
            <a:off x="3100623" y="5343119"/>
            <a:ext cx="574816" cy="25767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spcBef>
                <a:spcPct val="0"/>
              </a:spcBef>
              <a:spcAft>
                <a:spcPct val="0"/>
              </a:spcAft>
              <a:buNone/>
            </a:pPr>
            <a:fld id="{0C7F2D73-28B0-40C5-9122-42CC299919C7}" type="datetime'''''''''2''''''0''''''2''''''1/''''2''''2'''''''''''''''''">
              <a:rPr lang="en-ZA" altLang="en-US" sz="1300">
                <a:sym typeface="+mn-lt"/>
              </a:rPr>
              <a:pPr marL="0" lvl="1" indent="0" algn="ctr">
                <a:spcBef>
                  <a:spcPct val="0"/>
                </a:spcBef>
                <a:spcAft>
                  <a:spcPct val="0"/>
                </a:spcAft>
                <a:buNone/>
              </a:pPr>
              <a:t>2021/22</a:t>
            </a:fld>
            <a:endParaRPr lang="en-ZA" sz="1300" dirty="0">
              <a:sym typeface="+mn-lt"/>
            </a:endParaRPr>
          </a:p>
        </p:txBody>
      </p:sp>
      <p:sp>
        <p:nvSpPr>
          <p:cNvPr id="36" name="Text Placeholder 2"/>
          <p:cNvSpPr>
            <a:spLocks noGrp="1"/>
          </p:cNvSpPr>
          <p:nvPr>
            <p:custDataLst>
              <p:tags r:id="rId9"/>
            </p:custDataLst>
          </p:nvPr>
        </p:nvSpPr>
        <p:spPr bwMode="auto">
          <a:xfrm>
            <a:off x="6954010" y="5386870"/>
            <a:ext cx="428625"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spcBef>
                <a:spcPct val="0"/>
              </a:spcBef>
              <a:spcAft>
                <a:spcPct val="0"/>
              </a:spcAft>
              <a:buNone/>
            </a:pPr>
            <a:fld id="{DBF7D5B8-E3A8-4028-B03A-A3DB9FE3B5C1}" type="datetime'''''''''''202''''''''''''''''3''/''2''''''''4'''''">
              <a:rPr lang="en-ZA" altLang="en-US" sz="1300">
                <a:sym typeface="+mn-lt"/>
              </a:rPr>
              <a:pPr marL="0" lvl="1" indent="0" algn="ctr">
                <a:spcBef>
                  <a:spcPct val="0"/>
                </a:spcBef>
                <a:spcAft>
                  <a:spcPct val="0"/>
                </a:spcAft>
                <a:buNone/>
              </a:pPr>
              <a:t>2023/24</a:t>
            </a:fld>
            <a:endParaRPr lang="en-ZA" sz="1300" dirty="0">
              <a:sym typeface="+mn-lt"/>
            </a:endParaRPr>
          </a:p>
        </p:txBody>
      </p:sp>
      <p:sp>
        <p:nvSpPr>
          <p:cNvPr id="44" name="Text Placeholder 2"/>
          <p:cNvSpPr>
            <a:spLocks noGrp="1"/>
          </p:cNvSpPr>
          <p:nvPr>
            <p:custDataLst>
              <p:tags r:id="rId10"/>
            </p:custDataLst>
          </p:nvPr>
        </p:nvSpPr>
        <p:spPr bwMode="auto">
          <a:xfrm>
            <a:off x="8719697" y="5307380"/>
            <a:ext cx="428625" cy="25629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spcBef>
                <a:spcPct val="0"/>
              </a:spcBef>
              <a:spcAft>
                <a:spcPct val="0"/>
              </a:spcAft>
              <a:buNone/>
            </a:pPr>
            <a:fld id="{9E984B64-EE50-48F8-ACED-C9017DBD87B4}" type="datetime'''''''''''20''''''''''''''2''''''4''/''''''''''''''''''''25'">
              <a:rPr lang="en-ZA" altLang="en-US" sz="1300">
                <a:sym typeface="+mn-lt"/>
              </a:rPr>
              <a:pPr marL="0" lvl="1" indent="0" algn="ctr">
                <a:spcBef>
                  <a:spcPct val="0"/>
                </a:spcBef>
                <a:spcAft>
                  <a:spcPct val="0"/>
                </a:spcAft>
                <a:buNone/>
              </a:pPr>
              <a:t>2024/25</a:t>
            </a:fld>
            <a:endParaRPr lang="en-ZA" sz="1300" dirty="0">
              <a:sym typeface="+mn-lt"/>
            </a:endParaRPr>
          </a:p>
        </p:txBody>
      </p:sp>
      <p:sp>
        <p:nvSpPr>
          <p:cNvPr id="34" name="Text Placeholder 2"/>
          <p:cNvSpPr>
            <a:spLocks noGrp="1"/>
          </p:cNvSpPr>
          <p:nvPr>
            <p:custDataLst>
              <p:tags r:id="rId11"/>
            </p:custDataLst>
          </p:nvPr>
        </p:nvSpPr>
        <p:spPr bwMode="auto">
          <a:xfrm>
            <a:off x="10485385" y="5360834"/>
            <a:ext cx="542872" cy="327249"/>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spcBef>
                <a:spcPct val="0"/>
              </a:spcBef>
              <a:spcAft>
                <a:spcPct val="0"/>
              </a:spcAft>
              <a:buNone/>
            </a:pPr>
            <a:fld id="{56813ED0-5A54-4874-8EF6-FA8A3C49D87B}" type="datetime'''''''''''''''''''''''''''T''''o''''ta''l'''">
              <a:rPr lang="en-ZA" altLang="en-US" sz="1300">
                <a:sym typeface="+mn-lt"/>
              </a:rPr>
              <a:pPr marL="0" lvl="1" indent="0" algn="ctr">
                <a:spcBef>
                  <a:spcPct val="0"/>
                </a:spcBef>
                <a:spcAft>
                  <a:spcPct val="0"/>
                </a:spcAft>
                <a:buNone/>
              </a:pPr>
              <a:t>Total</a:t>
            </a:fld>
            <a:endParaRPr lang="en-ZA" sz="1300" dirty="0">
              <a:sym typeface="+mn-lt"/>
            </a:endParaRPr>
          </a:p>
        </p:txBody>
      </p:sp>
      <p:sp>
        <p:nvSpPr>
          <p:cNvPr id="60" name="Text Placeholder 21"/>
          <p:cNvSpPr>
            <a:spLocks noGrp="1"/>
          </p:cNvSpPr>
          <p:nvPr>
            <p:custDataLst>
              <p:tags r:id="rId12"/>
            </p:custDataLst>
          </p:nvPr>
        </p:nvSpPr>
        <p:spPr bwMode="gray">
          <a:xfrm>
            <a:off x="3825341" y="4164136"/>
            <a:ext cx="31432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15875" tIns="0" rIns="15875" bIns="0" numCol="1" spcCol="0" anchor="b"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DD4EBD06-CFF6-49D5-8347-3CF7C7868EAA}" type="datetime'1'''''',''''''0''''''''''''''''''''''''''''''''''2''5'''''''''">
              <a:rPr lang="en-ZA" altLang="en-US" sz="1300">
                <a:sym typeface="+mn-lt"/>
              </a:rPr>
              <a:pPr marL="0" indent="0" algn="ctr">
                <a:spcBef>
                  <a:spcPct val="0"/>
                </a:spcBef>
                <a:buNone/>
              </a:pPr>
              <a:t>1,025</a:t>
            </a:fld>
            <a:endParaRPr lang="en-ZA" sz="1300" dirty="0">
              <a:sym typeface="+mn-lt"/>
            </a:endParaRPr>
          </a:p>
        </p:txBody>
      </p:sp>
      <p:sp>
        <p:nvSpPr>
          <p:cNvPr id="69" name="Text Placeholder 2"/>
          <p:cNvSpPr>
            <a:spLocks noGrp="1"/>
          </p:cNvSpPr>
          <p:nvPr>
            <p:custDataLst>
              <p:tags r:id="rId13"/>
            </p:custDataLst>
          </p:nvPr>
        </p:nvSpPr>
        <p:spPr bwMode="gray">
          <a:xfrm>
            <a:off x="11013267" y="2481680"/>
            <a:ext cx="3143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B61F00D7-FF2F-4719-8E03-7DB75B4225D6}" type="datetime'''''''''3'''',0''''''''''''''4''4'''''''''">
              <a:rPr lang="en-ZA" altLang="en-US" sz="1300">
                <a:sym typeface="+mn-lt"/>
              </a:rPr>
              <a:pPr marL="0" lvl="1" indent="0" algn="ctr">
                <a:lnSpc>
                  <a:spcPct val="100000"/>
                </a:lnSpc>
                <a:spcBef>
                  <a:spcPct val="0"/>
                </a:spcBef>
                <a:spcAft>
                  <a:spcPct val="0"/>
                </a:spcAft>
                <a:buNone/>
              </a:pPr>
              <a:t>3,044</a:t>
            </a:fld>
            <a:endParaRPr lang="en-ZA" sz="1300" dirty="0">
              <a:sym typeface="+mn-lt"/>
            </a:endParaRPr>
          </a:p>
        </p:txBody>
      </p:sp>
      <p:sp>
        <p:nvSpPr>
          <p:cNvPr id="7" name="Rectangle 6"/>
          <p:cNvSpPr/>
          <p:nvPr>
            <p:custDataLst>
              <p:tags r:id="rId14"/>
            </p:custDataLst>
          </p:nvPr>
        </p:nvSpPr>
        <p:spPr bwMode="auto">
          <a:xfrm>
            <a:off x="9915173" y="6329449"/>
            <a:ext cx="160338" cy="120650"/>
          </a:xfrm>
          <a:prstGeom prst="rect">
            <a:avLst/>
          </a:prstGeom>
          <a:solidFill>
            <a:schemeClr val="accent5"/>
          </a:solidFill>
          <a:ln w="9525" cap="flat" cmpd="sng" algn="ctr">
            <a:solidFill>
              <a:schemeClr val="accent5"/>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1300" dirty="0">
                <a:solidFill>
                  <a:schemeClr val="tx1"/>
                </a:solidFill>
              </a:rPr>
              <a:t> </a:t>
            </a:r>
            <a:endParaRPr lang="en-ZA" sz="1300" dirty="0">
              <a:solidFill>
                <a:schemeClr val="tx1"/>
              </a:solidFill>
            </a:endParaRPr>
          </a:p>
        </p:txBody>
      </p:sp>
      <p:sp>
        <p:nvSpPr>
          <p:cNvPr id="5" name="Rectangle 4"/>
          <p:cNvSpPr/>
          <p:nvPr>
            <p:custDataLst>
              <p:tags r:id="rId15"/>
            </p:custDataLst>
          </p:nvPr>
        </p:nvSpPr>
        <p:spPr bwMode="auto">
          <a:xfrm>
            <a:off x="9907808" y="6081281"/>
            <a:ext cx="160338" cy="120650"/>
          </a:xfrm>
          <a:prstGeom prst="rect">
            <a:avLst/>
          </a:prstGeom>
          <a:solidFill>
            <a:schemeClr val="accent2"/>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1300" dirty="0">
              <a:solidFill>
                <a:schemeClr val="tx1"/>
              </a:solidFill>
            </a:endParaRPr>
          </a:p>
        </p:txBody>
      </p:sp>
      <p:sp>
        <p:nvSpPr>
          <p:cNvPr id="8" name="Rectangle 7"/>
          <p:cNvSpPr/>
          <p:nvPr>
            <p:custDataLst>
              <p:tags r:id="rId16"/>
            </p:custDataLst>
          </p:nvPr>
        </p:nvSpPr>
        <p:spPr bwMode="auto">
          <a:xfrm>
            <a:off x="9930163" y="6617950"/>
            <a:ext cx="160338" cy="120650"/>
          </a:xfrm>
          <a:prstGeom prst="rect">
            <a:avLst/>
          </a:prstGeom>
          <a:solidFill>
            <a:srgbClr val="84B5BD"/>
          </a:solidFill>
          <a:ln w="9525" cap="flat" cmpd="sng" algn="ctr">
            <a:solidFill>
              <a:srgbClr val="84B5B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1300" dirty="0">
              <a:solidFill>
                <a:schemeClr val="tx1"/>
              </a:solidFill>
            </a:endParaRPr>
          </a:p>
        </p:txBody>
      </p:sp>
      <p:sp>
        <p:nvSpPr>
          <p:cNvPr id="61" name="Text Placeholder 2"/>
          <p:cNvSpPr>
            <a:spLocks noGrp="1"/>
          </p:cNvSpPr>
          <p:nvPr>
            <p:custDataLst>
              <p:tags r:id="rId17"/>
            </p:custDataLst>
          </p:nvPr>
        </p:nvSpPr>
        <p:spPr bwMode="auto">
          <a:xfrm>
            <a:off x="10162188" y="5772606"/>
            <a:ext cx="73660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spcBef>
                <a:spcPct val="0"/>
              </a:spcBef>
              <a:spcAft>
                <a:spcPct val="0"/>
              </a:spcAft>
              <a:buNone/>
            </a:pPr>
            <a:fld id="{DEDD26B4-43F5-4F9B-87D6-4C4AA6DB77FF}" type="datetime'C''ap''e'' ''''T''o''''''''''''w''''''''n'''' ''''CT'''''''''">
              <a:rPr lang="en-ZA" altLang="en-US" sz="1300">
                <a:sym typeface="+mn-lt"/>
              </a:rPr>
              <a:pPr marL="0" lvl="1" indent="0">
                <a:spcBef>
                  <a:spcPct val="0"/>
                </a:spcBef>
                <a:spcAft>
                  <a:spcPct val="0"/>
                </a:spcAft>
                <a:buNone/>
              </a:pPr>
              <a:t>Cape Town CT</a:t>
            </a:fld>
            <a:endParaRPr lang="en-ZA" sz="1300" dirty="0">
              <a:sym typeface="+mn-lt"/>
            </a:endParaRPr>
          </a:p>
        </p:txBody>
      </p:sp>
      <p:sp>
        <p:nvSpPr>
          <p:cNvPr id="54" name="Text Placeholder 2"/>
          <p:cNvSpPr>
            <a:spLocks noGrp="1"/>
          </p:cNvSpPr>
          <p:nvPr>
            <p:custDataLst>
              <p:tags r:id="rId18"/>
            </p:custDataLst>
          </p:nvPr>
        </p:nvSpPr>
        <p:spPr bwMode="auto">
          <a:xfrm>
            <a:off x="10225482" y="6329449"/>
            <a:ext cx="714375"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spcBef>
                <a:spcPct val="0"/>
              </a:spcBef>
              <a:spcAft>
                <a:spcPct val="0"/>
              </a:spcAft>
              <a:buNone/>
            </a:pPr>
            <a:fld id="{468EE10E-0177-4265-9BE6-D19B4FB233CF}" type="datetime'''S''a''ld''''''anh''a'''''' ''''M''''''''''''''''''''''''PT'">
              <a:rPr lang="en-ZA" altLang="en-US" sz="1300">
                <a:sym typeface="+mn-lt"/>
              </a:rPr>
              <a:pPr marL="0" lvl="1" indent="0">
                <a:spcBef>
                  <a:spcPct val="0"/>
                </a:spcBef>
                <a:spcAft>
                  <a:spcPct val="0"/>
                </a:spcAft>
                <a:buNone/>
              </a:pPr>
              <a:t>Saldanha MPT</a:t>
            </a:fld>
            <a:endParaRPr lang="en-ZA" sz="1300" dirty="0">
              <a:sym typeface="+mn-lt"/>
            </a:endParaRPr>
          </a:p>
        </p:txBody>
      </p:sp>
      <p:sp>
        <p:nvSpPr>
          <p:cNvPr id="73" name="Text Placeholder 2"/>
          <p:cNvSpPr>
            <a:spLocks noGrp="1"/>
          </p:cNvSpPr>
          <p:nvPr>
            <p:custDataLst>
              <p:tags r:id="rId19"/>
            </p:custDataLst>
          </p:nvPr>
        </p:nvSpPr>
        <p:spPr bwMode="auto">
          <a:xfrm>
            <a:off x="10178995" y="6051118"/>
            <a:ext cx="8191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spcBef>
                <a:spcPct val="0"/>
              </a:spcBef>
              <a:spcAft>
                <a:spcPct val="0"/>
              </a:spcAft>
              <a:buNone/>
            </a:pPr>
            <a:fld id="{5DD07B3E-6968-4F51-961E-47A8786FD37A}" type="datetime'C''a''''p''''e'' To''w''''''''''n'''''''''''' M''''P''''''T'">
              <a:rPr lang="en-ZA" altLang="en-US" sz="1300">
                <a:sym typeface="+mn-lt"/>
              </a:rPr>
              <a:pPr marL="0" lvl="1" indent="0">
                <a:spcBef>
                  <a:spcPct val="0"/>
                </a:spcBef>
                <a:spcAft>
                  <a:spcPct val="0"/>
                </a:spcAft>
                <a:buNone/>
              </a:pPr>
              <a:t>Cape Town MPT</a:t>
            </a:fld>
            <a:endParaRPr lang="en-ZA" sz="1300" dirty="0">
              <a:sym typeface="+mn-lt"/>
            </a:endParaRPr>
          </a:p>
        </p:txBody>
      </p:sp>
      <p:sp>
        <p:nvSpPr>
          <p:cNvPr id="55" name="Text Placeholder 2"/>
          <p:cNvSpPr>
            <a:spLocks noGrp="1"/>
          </p:cNvSpPr>
          <p:nvPr>
            <p:custDataLst>
              <p:tags r:id="rId20"/>
            </p:custDataLst>
          </p:nvPr>
        </p:nvSpPr>
        <p:spPr bwMode="auto">
          <a:xfrm>
            <a:off x="10211400" y="6592223"/>
            <a:ext cx="687388"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spcBef>
                <a:spcPct val="0"/>
              </a:spcBef>
              <a:spcAft>
                <a:spcPct val="0"/>
              </a:spcAft>
              <a:buNone/>
            </a:pPr>
            <a:fld id="{43A95BDE-4BE1-4C13-946F-4E33AA65238B}" type="datetime'''S''''a''''l''''d''''''''an''''''h''''''''''''a ''''I''''OT'">
              <a:rPr lang="en-ZA" altLang="en-US" sz="1300">
                <a:sym typeface="+mn-lt"/>
              </a:rPr>
              <a:pPr marL="0" lvl="1" indent="0">
                <a:spcBef>
                  <a:spcPct val="0"/>
                </a:spcBef>
                <a:spcAft>
                  <a:spcPct val="0"/>
                </a:spcAft>
                <a:buNone/>
              </a:pPr>
              <a:t>Saldanha IOT</a:t>
            </a:fld>
            <a:endParaRPr lang="en-ZA" sz="1300" dirty="0">
              <a:sym typeface="+mn-lt"/>
            </a:endParaRPr>
          </a:p>
        </p:txBody>
      </p:sp>
      <p:sp>
        <p:nvSpPr>
          <p:cNvPr id="82" name="Text Placeholder 2"/>
          <p:cNvSpPr>
            <a:spLocks noGrp="1"/>
          </p:cNvSpPr>
          <p:nvPr>
            <p:custDataLst>
              <p:tags r:id="rId21"/>
            </p:custDataLst>
          </p:nvPr>
        </p:nvSpPr>
        <p:spPr bwMode="gray">
          <a:xfrm>
            <a:off x="5059363" y="6418264"/>
            <a:ext cx="363538"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spcBef>
                <a:spcPct val="0"/>
              </a:spcBef>
              <a:spcAft>
                <a:spcPct val="0"/>
              </a:spcAft>
              <a:buNone/>
            </a:pPr>
            <a:fld id="{00F3C186-3A88-4488-AC5C-6263C3443342}" type="datetime'''''''''''''''''''8''''''8''.''''''''''''''''''''''''''0''%'''">
              <a:rPr lang="en-ZA" altLang="en-US" sz="900">
                <a:solidFill>
                  <a:schemeClr val="bg1"/>
                </a:solidFill>
              </a:rPr>
              <a:pPr marL="0" lvl="1" indent="0" algn="ctr">
                <a:spcBef>
                  <a:spcPct val="0"/>
                </a:spcBef>
                <a:spcAft>
                  <a:spcPct val="0"/>
                </a:spcAft>
                <a:buNone/>
              </a:pPr>
              <a:t>88.0%</a:t>
            </a:fld>
            <a:endParaRPr lang="en-ZA" sz="900" dirty="0">
              <a:solidFill>
                <a:schemeClr val="bg1"/>
              </a:solidFill>
              <a:sym typeface="+mn-lt"/>
            </a:endParaRPr>
          </a:p>
        </p:txBody>
      </p:sp>
      <p:sp>
        <p:nvSpPr>
          <p:cNvPr id="33" name="object 19">
            <a:extLst>
              <a:ext uri="{FF2B5EF4-FFF2-40B4-BE49-F238E27FC236}">
                <a16:creationId xmlns:a16="http://schemas.microsoft.com/office/drawing/2014/main" id="{8751AB7E-27F9-4E0A-A9F0-793EFEC75794}"/>
              </a:ext>
            </a:extLst>
          </p:cNvPr>
          <p:cNvSpPr txBox="1"/>
          <p:nvPr/>
        </p:nvSpPr>
        <p:spPr>
          <a:xfrm>
            <a:off x="1023343" y="6329449"/>
            <a:ext cx="6490539" cy="121639"/>
          </a:xfrm>
          <a:prstGeom prst="rect">
            <a:avLst/>
          </a:prstGeom>
        </p:spPr>
        <p:txBody>
          <a:bodyPr vert="horz" wrap="square" lIns="0" tIns="4512" rIns="0" bIns="0" rtlCol="0">
            <a:spAutoFit/>
          </a:bodyPr>
          <a:lstStyle/>
          <a:p>
            <a:pPr marL="7521" marR="3008">
              <a:lnSpc>
                <a:spcPct val="104200"/>
              </a:lnSpc>
              <a:spcBef>
                <a:spcPts val="36"/>
              </a:spcBef>
            </a:pPr>
            <a:r>
              <a:rPr sz="800" spc="9" dirty="0">
                <a:solidFill>
                  <a:schemeClr val="bg1">
                    <a:lumMod val="50000"/>
                  </a:schemeClr>
                </a:solidFill>
                <a:latin typeface="Tahoma" panose="020B0604030504040204" pitchFamily="34" charset="0"/>
                <a:cs typeface="Tahoma" panose="020B0604030504040204" pitchFamily="34" charset="0"/>
              </a:rPr>
              <a:t>Source</a:t>
            </a:r>
            <a:r>
              <a:rPr lang="en-US" sz="800" spc="9" dirty="0">
                <a:solidFill>
                  <a:schemeClr val="bg1">
                    <a:lumMod val="50000"/>
                  </a:schemeClr>
                </a:solidFill>
                <a:latin typeface="Tahoma" panose="020B0604030504040204" pitchFamily="34" charset="0"/>
                <a:cs typeface="Tahoma" panose="020B0604030504040204" pitchFamily="34" charset="0"/>
              </a:rPr>
              <a:t>s: Transnet Internal, </a:t>
            </a:r>
            <a:r>
              <a:rPr lang="en-ZA" sz="800" spc="9" dirty="0">
                <a:solidFill>
                  <a:schemeClr val="bg1">
                    <a:lumMod val="50000"/>
                  </a:schemeClr>
                </a:solidFill>
                <a:latin typeface="Tahoma" panose="020B0604030504040204" pitchFamily="34" charset="0"/>
                <a:cs typeface="Tahoma" panose="020B0604030504040204" pitchFamily="34" charset="0"/>
              </a:rPr>
              <a:t>2020. </a:t>
            </a:r>
            <a:endParaRPr sz="800" dirty="0">
              <a:solidFill>
                <a:schemeClr val="bg1">
                  <a:lumMod val="50000"/>
                </a:schemeClr>
              </a:solidFill>
              <a:latin typeface="Tahoma" panose="020B0604030504040204" pitchFamily="34" charset="0"/>
              <a:cs typeface="Tahoma" panose="020B0604030504040204" pitchFamily="34" charset="0"/>
            </a:endParaRPr>
          </a:p>
        </p:txBody>
      </p:sp>
      <p:sp>
        <p:nvSpPr>
          <p:cNvPr id="10" name="Rounded Rectangle 9"/>
          <p:cNvSpPr/>
          <p:nvPr/>
        </p:nvSpPr>
        <p:spPr>
          <a:xfrm>
            <a:off x="10824648" y="2289797"/>
            <a:ext cx="715028" cy="2924607"/>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1300" dirty="0">
              <a:solidFill>
                <a:schemeClr val="tx1"/>
              </a:solidFill>
            </a:endParaRPr>
          </a:p>
        </p:txBody>
      </p:sp>
      <p:sp>
        <p:nvSpPr>
          <p:cNvPr id="11" name="TextBox 10"/>
          <p:cNvSpPr txBox="1"/>
          <p:nvPr/>
        </p:nvSpPr>
        <p:spPr>
          <a:xfrm>
            <a:off x="8113499" y="2094406"/>
            <a:ext cx="2878658" cy="523220"/>
          </a:xfrm>
          <a:prstGeom prst="rect">
            <a:avLst/>
          </a:prstGeom>
          <a:noFill/>
        </p:spPr>
        <p:txBody>
          <a:bodyPr wrap="square" rtlCol="0">
            <a:spAutoFit/>
          </a:bodyPr>
          <a:lstStyle/>
          <a:p>
            <a:r>
              <a:rPr lang="en-US" sz="1400" b="1" dirty="0">
                <a:solidFill>
                  <a:srgbClr val="6F90A7"/>
                </a:solidFill>
                <a:latin typeface="+mn-lt"/>
              </a:rPr>
              <a:t>Significant investment expected for </a:t>
            </a:r>
            <a:r>
              <a:rPr lang="en-US" sz="1400" b="1" dirty="0" err="1">
                <a:solidFill>
                  <a:srgbClr val="6F90A7"/>
                </a:solidFill>
                <a:latin typeface="+mn-lt"/>
              </a:rPr>
              <a:t>Saldhana</a:t>
            </a:r>
            <a:r>
              <a:rPr lang="en-US" sz="1400" b="1" dirty="0">
                <a:solidFill>
                  <a:srgbClr val="6F90A7"/>
                </a:solidFill>
                <a:latin typeface="+mn-lt"/>
              </a:rPr>
              <a:t> IOT</a:t>
            </a:r>
            <a:endParaRPr lang="en-ZA" sz="1400" b="1" dirty="0">
              <a:solidFill>
                <a:srgbClr val="6F90A7"/>
              </a:solidFill>
              <a:latin typeface="+mn-lt"/>
            </a:endParaRPr>
          </a:p>
        </p:txBody>
      </p:sp>
      <p:sp>
        <p:nvSpPr>
          <p:cNvPr id="12" name="Rectangle 11"/>
          <p:cNvSpPr/>
          <p:nvPr/>
        </p:nvSpPr>
        <p:spPr>
          <a:xfrm>
            <a:off x="627439" y="1607373"/>
            <a:ext cx="6096000" cy="246221"/>
          </a:xfrm>
          <a:prstGeom prst="rect">
            <a:avLst/>
          </a:prstGeom>
        </p:spPr>
        <p:txBody>
          <a:bodyPr>
            <a:spAutoFit/>
          </a:bodyPr>
          <a:lstStyle/>
          <a:p>
            <a:pPr>
              <a:spcAft>
                <a:spcPts val="0"/>
              </a:spcAft>
            </a:pPr>
            <a:r>
              <a:rPr lang="en-US" sz="1000" b="1" dirty="0">
                <a:ea typeface="Calibri" panose="020F0502020204030204" pitchFamily="34" charset="0"/>
              </a:rPr>
              <a:t>Figure 7:</a:t>
            </a:r>
            <a:r>
              <a:rPr lang="en-US" sz="1000" dirty="0">
                <a:ea typeface="Calibri" panose="020F0502020204030204" pitchFamily="34" charset="0"/>
              </a:rPr>
              <a:t> Western Cape capital budget, 2020</a:t>
            </a:r>
            <a:endParaRPr lang="en-ZA" sz="1000" dirty="0">
              <a:ea typeface="Calibri" panose="020F0502020204030204" pitchFamily="34" charset="0"/>
            </a:endParaRPr>
          </a:p>
        </p:txBody>
      </p:sp>
      <p:sp>
        <p:nvSpPr>
          <p:cNvPr id="42" name="Rectangle 41"/>
          <p:cNvSpPr/>
          <p:nvPr>
            <p:custDataLst>
              <p:tags r:id="rId22"/>
            </p:custDataLst>
          </p:nvPr>
        </p:nvSpPr>
        <p:spPr bwMode="auto">
          <a:xfrm>
            <a:off x="9907808" y="5818124"/>
            <a:ext cx="160338" cy="120650"/>
          </a:xfrm>
          <a:prstGeom prst="rect">
            <a:avLst/>
          </a:prstGeom>
          <a:solidFill>
            <a:schemeClr val="accent1"/>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1300" dirty="0">
                <a:solidFill>
                  <a:schemeClr val="tx1"/>
                </a:solidFill>
              </a:rPr>
              <a:t> </a:t>
            </a:r>
            <a:endParaRPr lang="en-ZA" sz="1300" dirty="0">
              <a:solidFill>
                <a:schemeClr val="tx1"/>
              </a:solidFill>
            </a:endParaRPr>
          </a:p>
        </p:txBody>
      </p:sp>
    </p:spTree>
    <p:extLst>
      <p:ext uri="{BB962C8B-B14F-4D97-AF65-F5344CB8AC3E}">
        <p14:creationId xmlns:p14="http://schemas.microsoft.com/office/powerpoint/2010/main" val="368542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Straight Arrow Connector 122"/>
          <p:cNvCxnSpPr/>
          <p:nvPr/>
        </p:nvCxnSpPr>
        <p:spPr>
          <a:xfrm>
            <a:off x="8450779" y="4811748"/>
            <a:ext cx="1135224"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object 19">
            <a:extLst>
              <a:ext uri="{FF2B5EF4-FFF2-40B4-BE49-F238E27FC236}">
                <a16:creationId xmlns:a16="http://schemas.microsoft.com/office/drawing/2014/main" id="{8751AB7E-27F9-4E0A-A9F0-793EFEC75794}"/>
              </a:ext>
            </a:extLst>
          </p:cNvPr>
          <p:cNvSpPr txBox="1"/>
          <p:nvPr/>
        </p:nvSpPr>
        <p:spPr>
          <a:xfrm>
            <a:off x="1025077" y="6328689"/>
            <a:ext cx="6490539" cy="118305"/>
          </a:xfrm>
          <a:prstGeom prst="rect">
            <a:avLst/>
          </a:prstGeom>
        </p:spPr>
        <p:txBody>
          <a:bodyPr vert="horz" wrap="square" lIns="0" tIns="4512" rIns="0" bIns="0" rtlCol="0">
            <a:spAutoFit/>
          </a:bodyPr>
          <a:lstStyle/>
          <a:p>
            <a:pPr marL="7521" marR="3008">
              <a:lnSpc>
                <a:spcPct val="104200"/>
              </a:lnSpc>
              <a:spcBef>
                <a:spcPts val="36"/>
              </a:spcBef>
            </a:pPr>
            <a:r>
              <a:rPr sz="711" spc="9" dirty="0">
                <a:solidFill>
                  <a:srgbClr val="A3A6A9"/>
                </a:solidFill>
                <a:latin typeface="Tahoma" panose="020B0604030504040204" pitchFamily="34" charset="0"/>
                <a:cs typeface="Tahoma" panose="020B0604030504040204" pitchFamily="34" charset="0"/>
              </a:rPr>
              <a:t>Source</a:t>
            </a:r>
            <a:r>
              <a:rPr lang="en-US" sz="711" spc="9" dirty="0">
                <a:solidFill>
                  <a:srgbClr val="A3A6A9"/>
                </a:solidFill>
                <a:latin typeface="Tahoma" panose="020B0604030504040204" pitchFamily="34" charset="0"/>
                <a:cs typeface="Tahoma" panose="020B0604030504040204" pitchFamily="34" charset="0"/>
              </a:rPr>
              <a:t>s: Western Cape Government, </a:t>
            </a:r>
            <a:r>
              <a:rPr lang="en-ZA" sz="711" spc="9" dirty="0">
                <a:solidFill>
                  <a:srgbClr val="A3A6A9"/>
                </a:solidFill>
                <a:latin typeface="Tahoma" panose="020B0604030504040204" pitchFamily="34" charset="0"/>
                <a:cs typeface="Tahoma" panose="020B0604030504040204" pitchFamily="34" charset="0"/>
              </a:rPr>
              <a:t>2020</a:t>
            </a:r>
            <a:endParaRPr sz="711" dirty="0">
              <a:latin typeface="Tahoma" panose="020B0604030504040204" pitchFamily="34" charset="0"/>
              <a:cs typeface="Tahoma" panose="020B0604030504040204" pitchFamily="34" charset="0"/>
            </a:endParaRPr>
          </a:p>
        </p:txBody>
      </p:sp>
      <p:sp>
        <p:nvSpPr>
          <p:cNvPr id="22" name="Title 2">
            <a:extLst>
              <a:ext uri="{FF2B5EF4-FFF2-40B4-BE49-F238E27FC236}">
                <a16:creationId xmlns:a16="http://schemas.microsoft.com/office/drawing/2014/main" id="{4F1DE33C-15A4-4B51-B5B0-103523929E84}"/>
              </a:ext>
            </a:extLst>
          </p:cNvPr>
          <p:cNvSpPr txBox="1">
            <a:spLocks/>
          </p:cNvSpPr>
          <p:nvPr/>
        </p:nvSpPr>
        <p:spPr>
          <a:xfrm>
            <a:off x="631138" y="338990"/>
            <a:ext cx="10153193" cy="661832"/>
          </a:xfrm>
          <a:prstGeom prst="rect">
            <a:avLst/>
          </a:prstGeom>
        </p:spPr>
        <p:txBody>
          <a:bodyPr vert="horz" lIns="0" tIns="0" rIns="0" bIns="0" rtlCol="0" anchor="b">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dirty="0"/>
              <a:t>Transnet Projects in the Western Cape</a:t>
            </a:r>
          </a:p>
        </p:txBody>
      </p:sp>
      <p:pic>
        <p:nvPicPr>
          <p:cNvPr id="112" name="Picture 4" descr="20100217_CBG0113mC.JPG"/>
          <p:cNvPicPr>
            <a:picLocks noChangeAspect="1"/>
          </p:cNvPicPr>
          <p:nvPr/>
        </p:nvPicPr>
        <p:blipFill>
          <a:blip r:embed="rId3"/>
          <a:srcRect/>
          <a:stretch>
            <a:fillRect/>
          </a:stretch>
        </p:blipFill>
        <p:spPr bwMode="auto">
          <a:xfrm>
            <a:off x="8918721" y="1230578"/>
            <a:ext cx="2640824" cy="2409707"/>
          </a:xfrm>
          <a:prstGeom prst="rect">
            <a:avLst/>
          </a:prstGeom>
          <a:noFill/>
          <a:ln w="9525">
            <a:noFill/>
            <a:miter lim="800000"/>
            <a:headEnd/>
            <a:tailEnd/>
          </a:ln>
        </p:spPr>
      </p:pic>
      <p:pic>
        <p:nvPicPr>
          <p:cNvPr id="113" name="Picture 1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9311251" y="4124029"/>
            <a:ext cx="2501714" cy="1907606"/>
          </a:xfrm>
          <a:prstGeom prst="rect">
            <a:avLst/>
          </a:prstGeom>
        </p:spPr>
      </p:pic>
      <p:pic>
        <p:nvPicPr>
          <p:cNvPr id="114" name="Picture 113"/>
          <p:cNvPicPr>
            <a:picLocks noChangeAspect="1"/>
          </p:cNvPicPr>
          <p:nvPr/>
        </p:nvPicPr>
        <p:blipFill>
          <a:blip r:embed="rId5"/>
          <a:stretch>
            <a:fillRect/>
          </a:stretch>
        </p:blipFill>
        <p:spPr>
          <a:xfrm>
            <a:off x="6051783" y="3694968"/>
            <a:ext cx="2726830" cy="2545634"/>
          </a:xfrm>
          <a:prstGeom prst="rect">
            <a:avLst/>
          </a:prstGeom>
        </p:spPr>
      </p:pic>
      <p:sp>
        <p:nvSpPr>
          <p:cNvPr id="115" name="Text Placeholder 4"/>
          <p:cNvSpPr txBox="1">
            <a:spLocks/>
          </p:cNvSpPr>
          <p:nvPr/>
        </p:nvSpPr>
        <p:spPr>
          <a:xfrm>
            <a:off x="1010748" y="1111514"/>
            <a:ext cx="5013792" cy="3755619"/>
          </a:xfrm>
          <a:prstGeom prst="rect">
            <a:avLst/>
          </a:prstGeom>
        </p:spPr>
        <p:txBody>
          <a:bodyPr>
            <a:noAutofit/>
          </a:bodyPr>
          <a:lst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a:lnSpc>
                <a:spcPct val="150000"/>
              </a:lnSpc>
            </a:pPr>
            <a:r>
              <a:rPr lang="en-US" sz="2800" b="1" dirty="0">
                <a:solidFill>
                  <a:srgbClr val="84B5BD"/>
                </a:solidFill>
              </a:rPr>
              <a:t>Project examples</a:t>
            </a:r>
          </a:p>
          <a:p>
            <a:pPr>
              <a:lnSpc>
                <a:spcPct val="150000"/>
              </a:lnSpc>
            </a:pPr>
            <a:r>
              <a:rPr lang="en-US" sz="1600" dirty="0" err="1">
                <a:solidFill>
                  <a:schemeClr val="tx1"/>
                </a:solidFill>
              </a:rPr>
              <a:t>Culemborg</a:t>
            </a:r>
            <a:r>
              <a:rPr lang="en-US" sz="1600" dirty="0">
                <a:solidFill>
                  <a:schemeClr val="tx1"/>
                </a:solidFill>
              </a:rPr>
              <a:t> Spatial Development Framework</a:t>
            </a:r>
          </a:p>
          <a:p>
            <a:pPr>
              <a:lnSpc>
                <a:spcPct val="150000"/>
              </a:lnSpc>
            </a:pPr>
            <a:r>
              <a:rPr lang="en-US" sz="1600" dirty="0" err="1">
                <a:solidFill>
                  <a:schemeClr val="tx1"/>
                </a:solidFill>
              </a:rPr>
              <a:t>Belcon</a:t>
            </a:r>
            <a:r>
              <a:rPr lang="en-US" sz="1600" dirty="0">
                <a:solidFill>
                  <a:schemeClr val="tx1"/>
                </a:solidFill>
              </a:rPr>
              <a:t> (or </a:t>
            </a:r>
            <a:r>
              <a:rPr lang="en-US" sz="1600" dirty="0" err="1">
                <a:solidFill>
                  <a:schemeClr val="tx1"/>
                </a:solidFill>
              </a:rPr>
              <a:t>Kraaicon</a:t>
            </a:r>
            <a:r>
              <a:rPr lang="en-US" sz="1600" dirty="0">
                <a:solidFill>
                  <a:schemeClr val="tx1"/>
                </a:solidFill>
              </a:rPr>
              <a:t>) inland facility</a:t>
            </a:r>
          </a:p>
          <a:p>
            <a:pPr>
              <a:lnSpc>
                <a:spcPct val="150000"/>
              </a:lnSpc>
            </a:pPr>
            <a:r>
              <a:rPr lang="en-US" sz="1600" dirty="0">
                <a:solidFill>
                  <a:schemeClr val="tx1"/>
                </a:solidFill>
              </a:rPr>
              <a:t>Yacht club relocation</a:t>
            </a:r>
          </a:p>
          <a:p>
            <a:pPr>
              <a:lnSpc>
                <a:spcPct val="150000"/>
              </a:lnSpc>
            </a:pPr>
            <a:r>
              <a:rPr lang="en-US" sz="1600" dirty="0">
                <a:solidFill>
                  <a:schemeClr val="tx1"/>
                </a:solidFill>
              </a:rPr>
              <a:t>Road-to-Rail modal shift</a:t>
            </a:r>
          </a:p>
          <a:p>
            <a:pPr>
              <a:lnSpc>
                <a:spcPct val="150000"/>
              </a:lnSpc>
            </a:pPr>
            <a:r>
              <a:rPr lang="en-US" sz="1600" dirty="0">
                <a:solidFill>
                  <a:schemeClr val="tx1"/>
                </a:solidFill>
              </a:rPr>
              <a:t>Port Gateway Precinct</a:t>
            </a:r>
            <a:endParaRPr lang="en-US" sz="1400" dirty="0"/>
          </a:p>
          <a:p>
            <a:pPr lvl="0"/>
            <a:r>
              <a:rPr lang="en-ZA" sz="1600" dirty="0">
                <a:solidFill>
                  <a:schemeClr val="tx1"/>
                </a:solidFill>
              </a:rPr>
              <a:t>Cape Town Container Expansion Project Phase 2 B about </a:t>
            </a:r>
            <a:r>
              <a:rPr lang="en-ZA" sz="1600" b="1" dirty="0">
                <a:solidFill>
                  <a:srgbClr val="FF0000"/>
                </a:solidFill>
              </a:rPr>
              <a:t>R1.5 billion</a:t>
            </a:r>
          </a:p>
          <a:p>
            <a:pPr lvl="0"/>
            <a:r>
              <a:rPr lang="en-ZA" sz="1600" dirty="0">
                <a:solidFill>
                  <a:schemeClr val="tx1"/>
                </a:solidFill>
              </a:rPr>
              <a:t>Installation of a Third Tippler and Related Infrastructure at the Bulk Terminal, Port of </a:t>
            </a:r>
            <a:r>
              <a:rPr lang="en-ZA" sz="1600" dirty="0" err="1">
                <a:solidFill>
                  <a:schemeClr val="tx1"/>
                </a:solidFill>
              </a:rPr>
              <a:t>Saldanha</a:t>
            </a:r>
            <a:r>
              <a:rPr lang="en-ZA" sz="1600" dirty="0">
                <a:solidFill>
                  <a:schemeClr val="tx1"/>
                </a:solidFill>
              </a:rPr>
              <a:t> about </a:t>
            </a:r>
            <a:r>
              <a:rPr lang="en-ZA" sz="1600" b="1" dirty="0">
                <a:solidFill>
                  <a:srgbClr val="6F90A7"/>
                </a:solidFill>
              </a:rPr>
              <a:t>R3.5 billion</a:t>
            </a:r>
          </a:p>
          <a:p>
            <a:r>
              <a:rPr lang="en-ZA" dirty="0"/>
              <a:t> </a:t>
            </a:r>
          </a:p>
          <a:p>
            <a:pPr>
              <a:lnSpc>
                <a:spcPct val="150000"/>
              </a:lnSpc>
            </a:pPr>
            <a:endParaRPr lang="en-US" sz="1400" dirty="0"/>
          </a:p>
          <a:p>
            <a:pPr>
              <a:lnSpc>
                <a:spcPct val="150000"/>
              </a:lnSpc>
            </a:pPr>
            <a:endParaRPr lang="en-US" sz="1400" dirty="0"/>
          </a:p>
          <a:p>
            <a:endParaRPr lang="en-US" sz="1100" dirty="0"/>
          </a:p>
          <a:p>
            <a:endParaRPr lang="en-US" sz="1100" dirty="0"/>
          </a:p>
          <a:p>
            <a:endParaRPr lang="en-US" sz="1400" dirty="0"/>
          </a:p>
        </p:txBody>
      </p:sp>
      <p:pic>
        <p:nvPicPr>
          <p:cNvPr id="116" name="Picture 115">
            <a:extLst>
              <a:ext uri="{FF2B5EF4-FFF2-40B4-BE49-F238E27FC236}">
                <a16:creationId xmlns:a16="http://schemas.microsoft.com/office/drawing/2014/main" id="{688E22BC-7FBB-4BFD-9AA6-E22A7809EB7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8326" y="1885745"/>
            <a:ext cx="523763" cy="452972"/>
          </a:xfrm>
          <a:prstGeom prst="rect">
            <a:avLst/>
          </a:prstGeom>
        </p:spPr>
      </p:pic>
      <p:pic>
        <p:nvPicPr>
          <p:cNvPr id="117" name="Picture 116">
            <a:extLst>
              <a:ext uri="{FF2B5EF4-FFF2-40B4-BE49-F238E27FC236}">
                <a16:creationId xmlns:a16="http://schemas.microsoft.com/office/drawing/2014/main" id="{AE751D0E-DB39-4453-969A-3A238D6C05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2380" y="3009624"/>
            <a:ext cx="415733" cy="431838"/>
          </a:xfrm>
          <a:prstGeom prst="rect">
            <a:avLst/>
          </a:prstGeom>
        </p:spPr>
      </p:pic>
      <p:pic>
        <p:nvPicPr>
          <p:cNvPr id="118" name="Picture 117">
            <a:extLst>
              <a:ext uri="{FF2B5EF4-FFF2-40B4-BE49-F238E27FC236}">
                <a16:creationId xmlns:a16="http://schemas.microsoft.com/office/drawing/2014/main" id="{AE751D0E-DB39-4453-969A-3A238D6C05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138" y="4135743"/>
            <a:ext cx="415733" cy="409134"/>
          </a:xfrm>
          <a:prstGeom prst="rect">
            <a:avLst/>
          </a:prstGeom>
        </p:spPr>
      </p:pic>
      <p:sp>
        <p:nvSpPr>
          <p:cNvPr id="119" name="object 9">
            <a:extLst>
              <a:ext uri="{FF2B5EF4-FFF2-40B4-BE49-F238E27FC236}">
                <a16:creationId xmlns:a16="http://schemas.microsoft.com/office/drawing/2014/main" id="{3652A8E3-21A7-46FC-9634-CAB0B93F610E}"/>
              </a:ext>
            </a:extLst>
          </p:cNvPr>
          <p:cNvSpPr/>
          <p:nvPr/>
        </p:nvSpPr>
        <p:spPr>
          <a:xfrm flipH="1" flipV="1">
            <a:off x="709211" y="3440626"/>
            <a:ext cx="274294" cy="328503"/>
          </a:xfrm>
          <a:custGeom>
            <a:avLst/>
            <a:gdLst/>
            <a:ahLst/>
            <a:cxnLst/>
            <a:rect l="l" t="t" r="r" b="b"/>
            <a:pathLst>
              <a:path w="365760">
                <a:moveTo>
                  <a:pt x="0" y="0"/>
                </a:moveTo>
                <a:lnTo>
                  <a:pt x="365454" y="0"/>
                </a:lnTo>
              </a:path>
            </a:pathLst>
          </a:custGeom>
          <a:ln w="52354">
            <a:solidFill>
              <a:srgbClr val="8B934D"/>
            </a:solidFill>
          </a:ln>
        </p:spPr>
        <p:txBody>
          <a:bodyPr wrap="square" lIns="0" tIns="0" rIns="0" bIns="0" rtlCol="0"/>
          <a:lstStyle/>
          <a:p>
            <a:pPr defTabSz="541508">
              <a:defRPr/>
            </a:pPr>
            <a:endParaRPr sz="1066">
              <a:solidFill>
                <a:prstClr val="black"/>
              </a:solidFill>
              <a:latin typeface="Calibri"/>
            </a:endParaRPr>
          </a:p>
        </p:txBody>
      </p:sp>
      <p:sp>
        <p:nvSpPr>
          <p:cNvPr id="120" name="object 9">
            <a:extLst>
              <a:ext uri="{FF2B5EF4-FFF2-40B4-BE49-F238E27FC236}">
                <a16:creationId xmlns:a16="http://schemas.microsoft.com/office/drawing/2014/main" id="{3652A8E3-21A7-46FC-9634-CAB0B93F610E}"/>
              </a:ext>
            </a:extLst>
          </p:cNvPr>
          <p:cNvSpPr/>
          <p:nvPr/>
        </p:nvSpPr>
        <p:spPr>
          <a:xfrm>
            <a:off x="742164" y="2685902"/>
            <a:ext cx="216585" cy="0"/>
          </a:xfrm>
          <a:custGeom>
            <a:avLst/>
            <a:gdLst/>
            <a:ahLst/>
            <a:cxnLst/>
            <a:rect l="l" t="t" r="r" b="b"/>
            <a:pathLst>
              <a:path w="365760">
                <a:moveTo>
                  <a:pt x="0" y="0"/>
                </a:moveTo>
                <a:lnTo>
                  <a:pt x="365454" y="0"/>
                </a:lnTo>
              </a:path>
            </a:pathLst>
          </a:custGeom>
          <a:ln w="52354">
            <a:solidFill>
              <a:srgbClr val="8B934D"/>
            </a:solidFill>
          </a:ln>
        </p:spPr>
        <p:txBody>
          <a:bodyPr wrap="square" lIns="0" tIns="0" rIns="0" bIns="0" rtlCol="0"/>
          <a:lstStyle/>
          <a:p>
            <a:pPr defTabSz="541508">
              <a:defRPr/>
            </a:pPr>
            <a:endParaRPr sz="1066">
              <a:solidFill>
                <a:prstClr val="black"/>
              </a:solidFill>
              <a:latin typeface="Calibri"/>
            </a:endParaRPr>
          </a:p>
        </p:txBody>
      </p:sp>
      <p:cxnSp>
        <p:nvCxnSpPr>
          <p:cNvPr id="122" name="Elbow Connector 121"/>
          <p:cNvCxnSpPr/>
          <p:nvPr/>
        </p:nvCxnSpPr>
        <p:spPr>
          <a:xfrm rot="10800000" flipV="1">
            <a:off x="7407650" y="2104187"/>
            <a:ext cx="1511071" cy="1602490"/>
          </a:xfrm>
          <a:prstGeom prst="bentConnector2">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311570" y="1813922"/>
            <a:ext cx="2053599" cy="246221"/>
          </a:xfrm>
          <a:prstGeom prst="rect">
            <a:avLst/>
          </a:prstGeom>
          <a:noFill/>
        </p:spPr>
        <p:txBody>
          <a:bodyPr wrap="square" rtlCol="0">
            <a:spAutoFit/>
          </a:bodyPr>
          <a:lstStyle/>
          <a:p>
            <a:r>
              <a:rPr lang="en-US" sz="1000" dirty="0"/>
              <a:t>Aerial view of Table Bay </a:t>
            </a:r>
            <a:endParaRPr lang="en-ZA" sz="1000" dirty="0"/>
          </a:p>
        </p:txBody>
      </p:sp>
      <p:pic>
        <p:nvPicPr>
          <p:cNvPr id="57" name="Picture 56">
            <a:extLst>
              <a:ext uri="{FF2B5EF4-FFF2-40B4-BE49-F238E27FC236}">
                <a16:creationId xmlns:a16="http://schemas.microsoft.com/office/drawing/2014/main" id="{A805B48C-6AB2-4B6E-BE28-484FF1F7172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00246" y="4624939"/>
            <a:ext cx="492223" cy="403322"/>
          </a:xfrm>
          <a:prstGeom prst="rect">
            <a:avLst/>
          </a:prstGeom>
        </p:spPr>
      </p:pic>
      <p:pic>
        <p:nvPicPr>
          <p:cNvPr id="61" name="Picture 60">
            <a:extLst>
              <a:ext uri="{FF2B5EF4-FFF2-40B4-BE49-F238E27FC236}">
                <a16:creationId xmlns:a16="http://schemas.microsoft.com/office/drawing/2014/main" id="{A805B48C-6AB2-4B6E-BE28-484FF1F7172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31041" y="5298135"/>
            <a:ext cx="492223" cy="403322"/>
          </a:xfrm>
          <a:prstGeom prst="rect">
            <a:avLst/>
          </a:prstGeom>
        </p:spPr>
      </p:pic>
    </p:spTree>
    <p:extLst>
      <p:ext uri="{BB962C8B-B14F-4D97-AF65-F5344CB8AC3E}">
        <p14:creationId xmlns:p14="http://schemas.microsoft.com/office/powerpoint/2010/main" val="171441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538293" y="427410"/>
            <a:ext cx="9757438" cy="580131"/>
          </a:xfrm>
        </p:spPr>
        <p:txBody>
          <a:bodyPr/>
          <a:lstStyle/>
          <a:p>
            <a:r>
              <a:rPr lang="en-US" altLang="en-US" dirty="0">
                <a:latin typeface="Tahoma" panose="020B0604030504040204" pitchFamily="34" charset="0"/>
                <a:cs typeface="Tahoma" panose="020B0604030504040204" pitchFamily="34" charset="0"/>
              </a:rPr>
              <a:t>Transnet’s Response to COVID: Western Cape Scenario </a:t>
            </a:r>
            <a:endParaRPr lang="en-ZA" altLang="en-US" dirty="0">
              <a:latin typeface="Tahoma" panose="020B0604030504040204" pitchFamily="34" charset="0"/>
              <a:cs typeface="Tahoma" panose="020B0604030504040204" pitchFamily="34" charset="0"/>
            </a:endParaRPr>
          </a:p>
        </p:txBody>
      </p:sp>
      <p:sp>
        <p:nvSpPr>
          <p:cNvPr id="5123" name="Footer Placehold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u="sng">
                <a:solidFill>
                  <a:schemeClr val="tx1"/>
                </a:solidFill>
                <a:latin typeface="Arial" panose="020B0604020202020204" pitchFamily="34" charset="0"/>
              </a:defRPr>
            </a:lvl1pPr>
            <a:lvl2pPr marL="742950" indent="-285750">
              <a:defRPr sz="1000" u="sng">
                <a:solidFill>
                  <a:schemeClr val="tx1"/>
                </a:solidFill>
                <a:latin typeface="Arial" panose="020B0604020202020204" pitchFamily="34" charset="0"/>
              </a:defRPr>
            </a:lvl2pPr>
            <a:lvl3pPr marL="1143000" indent="-228600">
              <a:defRPr sz="1000" u="sng">
                <a:solidFill>
                  <a:schemeClr val="tx1"/>
                </a:solidFill>
                <a:latin typeface="Arial" panose="020B0604020202020204" pitchFamily="34" charset="0"/>
              </a:defRPr>
            </a:lvl3pPr>
            <a:lvl4pPr marL="1600200" indent="-228600">
              <a:defRPr sz="1000" u="sng">
                <a:solidFill>
                  <a:schemeClr val="tx1"/>
                </a:solidFill>
                <a:latin typeface="Arial" panose="020B0604020202020204" pitchFamily="34" charset="0"/>
              </a:defRPr>
            </a:lvl4pPr>
            <a:lvl5pPr marL="2057400" indent="-228600">
              <a:defRPr sz="1000" u="sng">
                <a:solidFill>
                  <a:schemeClr val="tx1"/>
                </a:solidFill>
                <a:latin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defRPr>
            </a:lvl9pPr>
          </a:lstStyle>
          <a:p>
            <a:endParaRPr lang="en-ZA" altLang="en-US" sz="1400" u="none" dirty="0">
              <a:latin typeface="Tahoma" panose="020B0604030504040204" pitchFamily="34" charset="0"/>
              <a:cs typeface="Tahoma" panose="020B0604030504040204" pitchFamily="34" charset="0"/>
            </a:endParaRPr>
          </a:p>
        </p:txBody>
      </p:sp>
      <p:sp>
        <p:nvSpPr>
          <p:cNvPr id="5124" name="Slide Number Placehold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ZA" altLang="en-US" sz="1400" dirty="0">
              <a:latin typeface="Tahoma" panose="020B0604030504040204" pitchFamily="34" charset="0"/>
              <a:cs typeface="Tahoma" panose="020B0604030504040204" pitchFamily="34" charset="0"/>
            </a:endParaRPr>
          </a:p>
        </p:txBody>
      </p:sp>
      <p:cxnSp>
        <p:nvCxnSpPr>
          <p:cNvPr id="5125" name="Straight Arrow Connector 33"/>
          <p:cNvCxnSpPr>
            <a:cxnSpLocks noChangeShapeType="1"/>
          </p:cNvCxnSpPr>
          <p:nvPr/>
        </p:nvCxnSpPr>
        <p:spPr bwMode="auto">
          <a:xfrm>
            <a:off x="1809750" y="2709863"/>
            <a:ext cx="9215438" cy="0"/>
          </a:xfrm>
          <a:prstGeom prst="straightConnector1">
            <a:avLst/>
          </a:prstGeom>
          <a:noFill/>
          <a:ln w="38100" cap="rnd" algn="ctr">
            <a:solidFill>
              <a:srgbClr val="7F7F7F"/>
            </a:solidFill>
            <a:round/>
            <a:headEnd type="oval" w="med" len="med"/>
            <a:tailEnd type="triangle" w="med" len="med"/>
          </a:ln>
          <a:extLst>
            <a:ext uri="{909E8E84-426E-40DD-AFC4-6F175D3DCCD1}">
              <a14:hiddenFill xmlns:a14="http://schemas.microsoft.com/office/drawing/2010/main">
                <a:noFill/>
              </a14:hiddenFill>
            </a:ext>
          </a:extLst>
        </p:spPr>
      </p:cxnSp>
      <p:sp>
        <p:nvSpPr>
          <p:cNvPr id="37" name="Rectangle 36">
            <a:extLst>
              <a:ext uri="{FF2B5EF4-FFF2-40B4-BE49-F238E27FC236}">
                <a16:creationId xmlns:a16="http://schemas.microsoft.com/office/drawing/2014/main" id="{E468B1D2-13AA-42EF-9C1C-6490F773AD5A}"/>
              </a:ext>
            </a:extLst>
          </p:cNvPr>
          <p:cNvSpPr/>
          <p:nvPr/>
        </p:nvSpPr>
        <p:spPr>
          <a:xfrm>
            <a:off x="1328738" y="4183856"/>
            <a:ext cx="1436687" cy="2055813"/>
          </a:xfrm>
          <a:prstGeom prst="rect">
            <a:avLst/>
          </a:prstGeom>
          <a:solidFill>
            <a:srgbClr val="66594D">
              <a:lumMod val="20000"/>
              <a:lumOff val="80000"/>
            </a:srgbClr>
          </a:solidFill>
          <a:ln w="12700" cap="flat" cmpd="sng" algn="ctr">
            <a:noFill/>
            <a:prstDash val="solid"/>
          </a:ln>
          <a:effectLst/>
        </p:spPr>
        <p:txBody>
          <a:bodyPr lIns="36000" tIns="36000" rIns="36000" bIns="36000" anchor="ctr"/>
          <a:lstStyle/>
          <a:p>
            <a:pPr algn="ctr">
              <a:lnSpc>
                <a:spcPct val="110000"/>
              </a:lnSpc>
              <a:spcBef>
                <a:spcPts val="92"/>
              </a:spcBef>
              <a:spcAft>
                <a:spcPts val="92"/>
              </a:spcAft>
              <a:defRPr/>
            </a:pPr>
            <a:endParaRPr lang="en-ZA" sz="923"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130" name="TextBox 38"/>
          <p:cNvSpPr txBox="1">
            <a:spLocks noChangeArrowheads="1"/>
          </p:cNvSpPr>
          <p:nvPr/>
        </p:nvSpPr>
        <p:spPr bwMode="auto">
          <a:xfrm>
            <a:off x="1344732" y="4217193"/>
            <a:ext cx="14366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1200" b="1" i="1" dirty="0">
                <a:solidFill>
                  <a:srgbClr val="000000"/>
                </a:solidFill>
                <a:latin typeface="Tahoma" panose="020B0604030504040204" pitchFamily="34" charset="0"/>
                <a:cs typeface="Tahoma" panose="020B0604030504040204" pitchFamily="34" charset="0"/>
              </a:rPr>
              <a:t>Jan 2020</a:t>
            </a:r>
          </a:p>
          <a:p>
            <a:pPr eaLnBrk="1" hangingPunct="1">
              <a:spcBef>
                <a:spcPct val="0"/>
              </a:spcBef>
              <a:buFontTx/>
              <a:buNone/>
            </a:pPr>
            <a:r>
              <a:rPr lang="en-US" altLang="en-US" sz="1200" dirty="0">
                <a:solidFill>
                  <a:srgbClr val="000000"/>
                </a:solidFill>
                <a:latin typeface="Tahoma" panose="020B0604030504040204" pitchFamily="34" charset="0"/>
                <a:cs typeface="Tahoma" panose="020B0604030504040204" pitchFamily="34" charset="0"/>
              </a:rPr>
              <a:t>COVID Task Team Established, war room set up</a:t>
            </a:r>
          </a:p>
          <a:p>
            <a:pPr eaLnBrk="1" hangingPunct="1">
              <a:spcBef>
                <a:spcPct val="0"/>
              </a:spcBef>
              <a:buFontTx/>
              <a:buNone/>
            </a:pPr>
            <a:endParaRPr lang="en-US" altLang="en-US" sz="1200" dirty="0">
              <a:solidFill>
                <a:srgbClr val="000000"/>
              </a:solidFill>
              <a:latin typeface="Tahoma" panose="020B0604030504040204" pitchFamily="34" charset="0"/>
              <a:cs typeface="Tahoma" panose="020B0604030504040204" pitchFamily="34" charset="0"/>
            </a:endParaRPr>
          </a:p>
          <a:p>
            <a:pPr eaLnBrk="1" hangingPunct="1">
              <a:spcBef>
                <a:spcPct val="0"/>
              </a:spcBef>
              <a:buFontTx/>
              <a:buNone/>
            </a:pPr>
            <a:r>
              <a:rPr lang="en-US" altLang="en-US" sz="1200" dirty="0">
                <a:solidFill>
                  <a:srgbClr val="000000"/>
                </a:solidFill>
                <a:latin typeface="Tahoma" panose="020B0604030504040204" pitchFamily="34" charset="0"/>
                <a:cs typeface="Tahoma" panose="020B0604030504040204" pitchFamily="34" charset="0"/>
              </a:rPr>
              <a:t>Initial focus on communication,  education, doing risk assessments, readiness plans </a:t>
            </a:r>
            <a:endParaRPr lang="en-ZA" altLang="en-US" sz="1200" dirty="0">
              <a:solidFill>
                <a:srgbClr val="000000"/>
              </a:solidFill>
              <a:latin typeface="Tahoma" panose="020B0604030504040204" pitchFamily="34" charset="0"/>
              <a:cs typeface="Tahoma" panose="020B0604030504040204" pitchFamily="34" charset="0"/>
            </a:endParaRPr>
          </a:p>
        </p:txBody>
      </p:sp>
      <p:sp>
        <p:nvSpPr>
          <p:cNvPr id="5136" name="TextBox 44"/>
          <p:cNvSpPr txBox="1">
            <a:spLocks noChangeArrowheads="1"/>
          </p:cNvSpPr>
          <p:nvPr/>
        </p:nvSpPr>
        <p:spPr bwMode="auto">
          <a:xfrm>
            <a:off x="3364049" y="1117601"/>
            <a:ext cx="1639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1200" b="1" i="1" dirty="0">
                <a:solidFill>
                  <a:srgbClr val="000000"/>
                </a:solidFill>
                <a:latin typeface="Tahoma" panose="020B0604030504040204" pitchFamily="34" charset="0"/>
                <a:cs typeface="Tahoma" panose="020B0604030504040204" pitchFamily="34" charset="0"/>
              </a:rPr>
              <a:t>23 Mar 2020</a:t>
            </a:r>
          </a:p>
          <a:p>
            <a:pPr eaLnBrk="1" hangingPunct="1">
              <a:spcBef>
                <a:spcPct val="0"/>
              </a:spcBef>
              <a:buFontTx/>
              <a:buNone/>
            </a:pPr>
            <a:r>
              <a:rPr lang="en-US" altLang="en-US" sz="1200" dirty="0">
                <a:solidFill>
                  <a:srgbClr val="000000"/>
                </a:solidFill>
                <a:latin typeface="Tahoma" panose="020B0604030504040204" pitchFamily="34" charset="0"/>
                <a:cs typeface="Tahoma" panose="020B0604030504040204" pitchFamily="34" charset="0"/>
              </a:rPr>
              <a:t>RSA National Lockdown Announced, in effect 26 March 2020</a:t>
            </a:r>
            <a:endParaRPr lang="en-ZA" altLang="en-US" sz="1200" dirty="0">
              <a:solidFill>
                <a:srgbClr val="000000"/>
              </a:solidFill>
              <a:latin typeface="Tahoma" panose="020B0604030504040204" pitchFamily="34" charset="0"/>
              <a:cs typeface="Tahoma" panose="020B0604030504040204" pitchFamily="34" charset="0"/>
            </a:endParaRPr>
          </a:p>
        </p:txBody>
      </p:sp>
      <p:grpSp>
        <p:nvGrpSpPr>
          <p:cNvPr id="2" name="Group 1"/>
          <p:cNvGrpSpPr/>
          <p:nvPr/>
        </p:nvGrpSpPr>
        <p:grpSpPr>
          <a:xfrm>
            <a:off x="9682820" y="2159038"/>
            <a:ext cx="1334905" cy="883677"/>
            <a:chOff x="9591675" y="2171234"/>
            <a:chExt cx="1334905" cy="833904"/>
          </a:xfrm>
        </p:grpSpPr>
        <p:sp>
          <p:nvSpPr>
            <p:cNvPr id="35" name="Rectangle 34">
              <a:extLst>
                <a:ext uri="{FF2B5EF4-FFF2-40B4-BE49-F238E27FC236}">
                  <a16:creationId xmlns:a16="http://schemas.microsoft.com/office/drawing/2014/main" id="{34ADEB88-166A-468F-9F4F-03368AF73731}"/>
                </a:ext>
              </a:extLst>
            </p:cNvPr>
            <p:cNvSpPr/>
            <p:nvPr/>
          </p:nvSpPr>
          <p:spPr>
            <a:xfrm>
              <a:off x="9594668" y="2414588"/>
              <a:ext cx="1331912" cy="590550"/>
            </a:xfrm>
            <a:prstGeom prst="rect">
              <a:avLst/>
            </a:prstGeom>
            <a:solidFill>
              <a:sysClr val="window" lastClr="FFFFFF"/>
            </a:solidFill>
            <a:ln w="12700" cap="flat" cmpd="sng" algn="ctr">
              <a:solidFill>
                <a:srgbClr val="000000"/>
              </a:solidFill>
              <a:prstDash val="solid"/>
            </a:ln>
            <a:effectLst/>
          </p:spPr>
          <p:txBody>
            <a:bodyPr lIns="36000" tIns="36000" rIns="36000" bIns="36000" anchor="ctr"/>
            <a:lstStyle/>
            <a:p>
              <a:pPr algn="ctr">
                <a:lnSpc>
                  <a:spcPct val="110000"/>
                </a:lnSpc>
                <a:spcBef>
                  <a:spcPts val="92"/>
                </a:spcBef>
                <a:spcAft>
                  <a:spcPts val="92"/>
                </a:spcAft>
                <a:defRPr/>
              </a:pPr>
              <a:endParaRPr lang="en-ZA" sz="923"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6" name="Rectangle 55">
              <a:extLst>
                <a:ext uri="{FF2B5EF4-FFF2-40B4-BE49-F238E27FC236}">
                  <a16:creationId xmlns:a16="http://schemas.microsoft.com/office/drawing/2014/main" id="{1299CFA2-91FE-415E-9894-ED7DBB74A2D7}"/>
                </a:ext>
              </a:extLst>
            </p:cNvPr>
            <p:cNvSpPr/>
            <p:nvPr/>
          </p:nvSpPr>
          <p:spPr>
            <a:xfrm>
              <a:off x="9591675" y="2171234"/>
              <a:ext cx="1331912" cy="258763"/>
            </a:xfrm>
            <a:prstGeom prst="rect">
              <a:avLst/>
            </a:prstGeom>
            <a:solidFill>
              <a:srgbClr val="5C788F"/>
            </a:solidFill>
            <a:ln w="12700" cap="flat" cmpd="sng" algn="ctr">
              <a:solidFill>
                <a:srgbClr val="000000"/>
              </a:solidFill>
              <a:prstDash val="solid"/>
            </a:ln>
            <a:effectLst/>
          </p:spPr>
          <p:txBody>
            <a:bodyPr lIns="36000" tIns="36000" rIns="36000" bIns="36000" anchor="ctr"/>
            <a:lstStyle/>
            <a:p>
              <a:pPr algn="ctr">
                <a:lnSpc>
                  <a:spcPct val="110000"/>
                </a:lnSpc>
                <a:spcBef>
                  <a:spcPts val="92"/>
                </a:spcBef>
                <a:spcAft>
                  <a:spcPts val="92"/>
                </a:spcAft>
                <a:defRPr/>
              </a:pPr>
              <a:r>
                <a:rPr lang="en-US" sz="1100" b="1" kern="0" dirty="0">
                  <a:solidFill>
                    <a:prstClr val="white"/>
                  </a:solidFill>
                  <a:latin typeface="Tahoma" panose="020B0604030504040204" pitchFamily="34" charset="0"/>
                  <a:ea typeface="Tahoma" panose="020B0604030504040204" pitchFamily="34" charset="0"/>
                  <a:cs typeface="Tahoma" panose="020B0604030504040204" pitchFamily="34" charset="0"/>
                </a:rPr>
                <a:t>Strategic Horizon</a:t>
              </a:r>
              <a:endParaRPr lang="en-ZA" sz="1100" b="1"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 name="Group 2"/>
          <p:cNvGrpSpPr/>
          <p:nvPr/>
        </p:nvGrpSpPr>
        <p:grpSpPr>
          <a:xfrm>
            <a:off x="1809750" y="1177403"/>
            <a:ext cx="9077325" cy="4889500"/>
            <a:chOff x="601663" y="1139825"/>
            <a:chExt cx="9077325" cy="4889500"/>
          </a:xfrm>
        </p:grpSpPr>
        <p:sp>
          <p:nvSpPr>
            <p:cNvPr id="5144" name="TextBox 52"/>
            <p:cNvSpPr txBox="1">
              <a:spLocks noChangeArrowheads="1"/>
            </p:cNvSpPr>
            <p:nvPr/>
          </p:nvSpPr>
          <p:spPr bwMode="auto">
            <a:xfrm>
              <a:off x="4913313" y="1139825"/>
              <a:ext cx="1730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1200" b="1" i="1">
                  <a:solidFill>
                    <a:srgbClr val="000000"/>
                  </a:solidFill>
                  <a:latin typeface="Tahoma" panose="020B0604030504040204" pitchFamily="34" charset="0"/>
                  <a:cs typeface="Tahoma" panose="020B0604030504040204" pitchFamily="34" charset="0"/>
                </a:rPr>
                <a:t>30 April 2020</a:t>
              </a:r>
            </a:p>
            <a:p>
              <a:pPr eaLnBrk="1" hangingPunct="1">
                <a:spcBef>
                  <a:spcPct val="0"/>
                </a:spcBef>
                <a:buFontTx/>
                <a:buNone/>
              </a:pPr>
              <a:r>
                <a:rPr lang="en-US" altLang="en-US" sz="1200">
                  <a:solidFill>
                    <a:srgbClr val="000000"/>
                  </a:solidFill>
                  <a:latin typeface="Tahoma" panose="020B0604030504040204" pitchFamily="34" charset="0"/>
                  <a:cs typeface="Tahoma" panose="020B0604030504040204" pitchFamily="34" charset="0"/>
                </a:rPr>
                <a:t>RSA National Lockdown moved to Level 4</a:t>
              </a:r>
              <a:endParaRPr lang="en-ZA" altLang="en-US" sz="1200">
                <a:solidFill>
                  <a:srgbClr val="000000"/>
                </a:solidFill>
                <a:latin typeface="Tahoma" panose="020B0604030504040204" pitchFamily="34" charset="0"/>
                <a:cs typeface="Tahoma" panose="020B0604030504040204" pitchFamily="34" charset="0"/>
              </a:endParaRPr>
            </a:p>
          </p:txBody>
        </p:sp>
        <p:sp>
          <p:nvSpPr>
            <p:cNvPr id="36" name="Rectangle 35">
              <a:extLst>
                <a:ext uri="{FF2B5EF4-FFF2-40B4-BE49-F238E27FC236}">
                  <a16:creationId xmlns:a16="http://schemas.microsoft.com/office/drawing/2014/main" id="{5B47284E-C919-49CC-8A57-A6C646429433}"/>
                </a:ext>
              </a:extLst>
            </p:cNvPr>
            <p:cNvSpPr/>
            <p:nvPr/>
          </p:nvSpPr>
          <p:spPr>
            <a:xfrm>
              <a:off x="5791200" y="2414588"/>
              <a:ext cx="2592388" cy="590550"/>
            </a:xfrm>
            <a:prstGeom prst="rect">
              <a:avLst/>
            </a:prstGeom>
            <a:solidFill>
              <a:sysClr val="window" lastClr="FFFFFF"/>
            </a:solidFill>
            <a:ln w="12700" cap="flat" cmpd="sng" algn="ctr">
              <a:solidFill>
                <a:srgbClr val="000000"/>
              </a:solidFill>
              <a:prstDash val="solid"/>
            </a:ln>
            <a:effectLst/>
          </p:spPr>
          <p:txBody>
            <a:bodyPr lIns="36000" tIns="36000" rIns="36000" bIns="36000" anchor="ctr"/>
            <a:lstStyle/>
            <a:p>
              <a:pPr algn="ctr">
                <a:lnSpc>
                  <a:spcPct val="110000"/>
                </a:lnSpc>
                <a:spcBef>
                  <a:spcPts val="92"/>
                </a:spcBef>
                <a:spcAft>
                  <a:spcPts val="92"/>
                </a:spcAft>
                <a:defRPr/>
              </a:pPr>
              <a:endParaRPr lang="en-ZA" sz="923"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5129" name="Straight Connector 37"/>
            <p:cNvCxnSpPr>
              <a:cxnSpLocks noChangeShapeType="1"/>
            </p:cNvCxnSpPr>
            <p:nvPr/>
          </p:nvCxnSpPr>
          <p:spPr bwMode="auto">
            <a:xfrm>
              <a:off x="658443" y="2828925"/>
              <a:ext cx="0" cy="1265237"/>
            </a:xfrm>
            <a:prstGeom prst="line">
              <a:avLst/>
            </a:prstGeom>
            <a:noFill/>
            <a:ln w="15875" cap="rnd" algn="ctr">
              <a:solidFill>
                <a:srgbClr val="7F7F7F"/>
              </a:solidFill>
              <a:round/>
              <a:headEnd type="oval" w="med" len="med"/>
              <a:tailEnd type="oval" w="med" len="med"/>
            </a:ln>
            <a:extLst>
              <a:ext uri="{909E8E84-426E-40DD-AFC4-6F175D3DCCD1}">
                <a14:hiddenFill xmlns:a14="http://schemas.microsoft.com/office/drawing/2010/main">
                  <a:noFill/>
                </a14:hiddenFill>
              </a:ext>
            </a:extLst>
          </p:spPr>
        </p:cxnSp>
        <p:cxnSp>
          <p:nvCxnSpPr>
            <p:cNvPr id="5131" name="Straight Connector 39"/>
            <p:cNvCxnSpPr>
              <a:cxnSpLocks noChangeShapeType="1"/>
            </p:cNvCxnSpPr>
            <p:nvPr/>
          </p:nvCxnSpPr>
          <p:spPr bwMode="auto">
            <a:xfrm>
              <a:off x="1341438" y="1921193"/>
              <a:ext cx="0" cy="719137"/>
            </a:xfrm>
            <a:prstGeom prst="line">
              <a:avLst/>
            </a:prstGeom>
            <a:noFill/>
            <a:ln w="15875" cap="rnd" algn="ctr">
              <a:solidFill>
                <a:srgbClr val="7F7F7F"/>
              </a:solidFill>
              <a:round/>
              <a:headEnd type="oval" w="med" len="med"/>
              <a:tailEnd type="oval" w="med" len="med"/>
            </a:ln>
            <a:extLst>
              <a:ext uri="{909E8E84-426E-40DD-AFC4-6F175D3DCCD1}">
                <a14:hiddenFill xmlns:a14="http://schemas.microsoft.com/office/drawing/2010/main">
                  <a:noFill/>
                </a14:hiddenFill>
              </a:ext>
            </a:extLst>
          </p:spPr>
        </p:cxnSp>
        <p:sp>
          <p:nvSpPr>
            <p:cNvPr id="5132" name="TextBox 40"/>
            <p:cNvSpPr txBox="1">
              <a:spLocks noChangeArrowheads="1"/>
            </p:cNvSpPr>
            <p:nvPr/>
          </p:nvSpPr>
          <p:spPr bwMode="auto">
            <a:xfrm>
              <a:off x="601663" y="1290638"/>
              <a:ext cx="1504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1200" b="1" i="1" dirty="0">
                  <a:solidFill>
                    <a:srgbClr val="000000"/>
                  </a:solidFill>
                  <a:latin typeface="Tahoma" panose="020B0604030504040204" pitchFamily="34" charset="0"/>
                  <a:cs typeface="Tahoma" panose="020B0604030504040204" pitchFamily="34" charset="0"/>
                </a:rPr>
                <a:t>11 Mar 2020</a:t>
              </a:r>
            </a:p>
            <a:p>
              <a:pPr eaLnBrk="1" hangingPunct="1">
                <a:spcBef>
                  <a:spcPct val="0"/>
                </a:spcBef>
                <a:buFontTx/>
                <a:buNone/>
              </a:pPr>
              <a:r>
                <a:rPr lang="en-US" altLang="en-US" sz="1200" dirty="0">
                  <a:solidFill>
                    <a:srgbClr val="000000"/>
                  </a:solidFill>
                  <a:latin typeface="Tahoma" panose="020B0604030504040204" pitchFamily="34" charset="0"/>
                  <a:cs typeface="Tahoma" panose="020B0604030504040204" pitchFamily="34" charset="0"/>
                </a:rPr>
                <a:t>WHO declares Global Pandemic </a:t>
              </a:r>
              <a:endParaRPr lang="en-ZA" altLang="en-US" sz="1200" dirty="0">
                <a:solidFill>
                  <a:srgbClr val="000000"/>
                </a:solidFill>
                <a:latin typeface="Tahoma" panose="020B0604030504040204" pitchFamily="34" charset="0"/>
                <a:cs typeface="Tahoma" panose="020B0604030504040204" pitchFamily="34" charset="0"/>
              </a:endParaRPr>
            </a:p>
          </p:txBody>
        </p:sp>
        <p:cxnSp>
          <p:nvCxnSpPr>
            <p:cNvPr id="5133" name="Straight Connector 41"/>
            <p:cNvCxnSpPr>
              <a:cxnSpLocks noChangeShapeType="1"/>
            </p:cNvCxnSpPr>
            <p:nvPr/>
          </p:nvCxnSpPr>
          <p:spPr bwMode="auto">
            <a:xfrm>
              <a:off x="1489075" y="2709863"/>
              <a:ext cx="0" cy="541337"/>
            </a:xfrm>
            <a:prstGeom prst="line">
              <a:avLst/>
            </a:prstGeom>
            <a:noFill/>
            <a:ln w="15875" cap="rnd" algn="ctr">
              <a:solidFill>
                <a:srgbClr val="7F7F7F"/>
              </a:solidFill>
              <a:round/>
              <a:headEnd type="oval" w="med" len="med"/>
              <a:tailEnd type="oval" w="med" len="med"/>
            </a:ln>
            <a:extLst>
              <a:ext uri="{909E8E84-426E-40DD-AFC4-6F175D3DCCD1}">
                <a14:hiddenFill xmlns:a14="http://schemas.microsoft.com/office/drawing/2010/main">
                  <a:noFill/>
                </a14:hiddenFill>
              </a:ext>
            </a:extLst>
          </p:spPr>
        </p:cxnSp>
        <p:sp>
          <p:nvSpPr>
            <p:cNvPr id="5134" name="TextBox 42"/>
            <p:cNvSpPr txBox="1">
              <a:spLocks noChangeArrowheads="1"/>
            </p:cNvSpPr>
            <p:nvPr/>
          </p:nvSpPr>
          <p:spPr bwMode="auto">
            <a:xfrm>
              <a:off x="923925" y="3295650"/>
              <a:ext cx="150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1200" b="1" i="1">
                  <a:solidFill>
                    <a:srgbClr val="000000"/>
                  </a:solidFill>
                  <a:latin typeface="Tahoma" panose="020B0604030504040204" pitchFamily="34" charset="0"/>
                  <a:cs typeface="Tahoma" panose="020B0604030504040204" pitchFamily="34" charset="0"/>
                </a:rPr>
                <a:t>15 Mar 2020</a:t>
              </a:r>
            </a:p>
            <a:p>
              <a:pPr eaLnBrk="1" hangingPunct="1">
                <a:spcBef>
                  <a:spcPct val="0"/>
                </a:spcBef>
                <a:buFontTx/>
                <a:buNone/>
              </a:pPr>
              <a:r>
                <a:rPr lang="en-US" altLang="en-US" sz="1200">
                  <a:solidFill>
                    <a:srgbClr val="000000"/>
                  </a:solidFill>
                  <a:latin typeface="Tahoma" panose="020B0604030504040204" pitchFamily="34" charset="0"/>
                  <a:cs typeface="Tahoma" panose="020B0604030504040204" pitchFamily="34" charset="0"/>
                </a:rPr>
                <a:t>RSA declares State of Disaster</a:t>
              </a:r>
              <a:endParaRPr lang="en-ZA" altLang="en-US" sz="1200">
                <a:solidFill>
                  <a:srgbClr val="000000"/>
                </a:solidFill>
                <a:latin typeface="Tahoma" panose="020B0604030504040204" pitchFamily="34" charset="0"/>
                <a:cs typeface="Tahoma" panose="020B0604030504040204" pitchFamily="34" charset="0"/>
              </a:endParaRPr>
            </a:p>
          </p:txBody>
        </p:sp>
        <p:cxnSp>
          <p:nvCxnSpPr>
            <p:cNvPr id="5135" name="Straight Connector 43"/>
            <p:cNvCxnSpPr>
              <a:cxnSpLocks noChangeShapeType="1"/>
            </p:cNvCxnSpPr>
            <p:nvPr/>
          </p:nvCxnSpPr>
          <p:spPr bwMode="auto">
            <a:xfrm>
              <a:off x="2655888" y="1965325"/>
              <a:ext cx="0" cy="719138"/>
            </a:xfrm>
            <a:prstGeom prst="line">
              <a:avLst/>
            </a:prstGeom>
            <a:noFill/>
            <a:ln w="15875" cap="rnd" algn="ctr">
              <a:solidFill>
                <a:srgbClr val="7F7F7F"/>
              </a:solidFill>
              <a:round/>
              <a:headEnd type="oval" w="med" len="med"/>
              <a:tailEnd type="oval" w="med" len="med"/>
            </a:ln>
            <a:extLst>
              <a:ext uri="{909E8E84-426E-40DD-AFC4-6F175D3DCCD1}">
                <a14:hiddenFill xmlns:a14="http://schemas.microsoft.com/office/drawing/2010/main">
                  <a:noFill/>
                </a14:hiddenFill>
              </a:ext>
            </a:extLst>
          </p:spPr>
        </p:cxnSp>
        <p:sp>
          <p:nvSpPr>
            <p:cNvPr id="46" name="Rectangle 45">
              <a:extLst>
                <a:ext uri="{FF2B5EF4-FFF2-40B4-BE49-F238E27FC236}">
                  <a16:creationId xmlns:a16="http://schemas.microsoft.com/office/drawing/2014/main" id="{A6249692-F9B5-4467-B931-866D64847069}"/>
                </a:ext>
              </a:extLst>
            </p:cNvPr>
            <p:cNvSpPr/>
            <p:nvPr/>
          </p:nvSpPr>
          <p:spPr>
            <a:xfrm>
              <a:off x="3008313" y="2414588"/>
              <a:ext cx="2555875" cy="590550"/>
            </a:xfrm>
            <a:prstGeom prst="rect">
              <a:avLst/>
            </a:prstGeom>
            <a:solidFill>
              <a:srgbClr val="66594D">
                <a:lumMod val="40000"/>
                <a:lumOff val="60000"/>
              </a:srgbClr>
            </a:solidFill>
            <a:ln w="12700" cap="flat" cmpd="sng" algn="ctr">
              <a:solidFill>
                <a:srgbClr val="000000"/>
              </a:solidFill>
              <a:prstDash val="solid"/>
            </a:ln>
            <a:effectLst/>
          </p:spPr>
          <p:txBody>
            <a:bodyPr lIns="36000" tIns="36000" rIns="36000" bIns="36000" anchor="ctr"/>
            <a:lstStyle/>
            <a:p>
              <a:pPr algn="ctr">
                <a:lnSpc>
                  <a:spcPct val="110000"/>
                </a:lnSpc>
                <a:spcBef>
                  <a:spcPts val="92"/>
                </a:spcBef>
                <a:spcAft>
                  <a:spcPts val="92"/>
                </a:spcAft>
                <a:defRPr/>
              </a:pPr>
              <a:endParaRPr lang="en-ZA" sz="923"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138" name="TextBox 46"/>
            <p:cNvSpPr txBox="1">
              <a:spLocks noChangeArrowheads="1"/>
            </p:cNvSpPr>
            <p:nvPr/>
          </p:nvSpPr>
          <p:spPr bwMode="auto">
            <a:xfrm>
              <a:off x="3416300" y="2551113"/>
              <a:ext cx="1752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hangingPunct="1">
                <a:spcBef>
                  <a:spcPct val="0"/>
                </a:spcBef>
                <a:buFontTx/>
                <a:buNone/>
              </a:pPr>
              <a:r>
                <a:rPr lang="en-US" altLang="en-US" sz="1200" b="1" i="1">
                  <a:solidFill>
                    <a:srgbClr val="000000"/>
                  </a:solidFill>
                  <a:latin typeface="Tahoma" panose="020B0604030504040204" pitchFamily="34" charset="0"/>
                  <a:cs typeface="Tahoma" panose="020B0604030504040204" pitchFamily="34" charset="0"/>
                </a:rPr>
                <a:t>Brace Period</a:t>
              </a:r>
              <a:endParaRPr lang="en-ZA" altLang="en-US" sz="1200">
                <a:solidFill>
                  <a:srgbClr val="000000"/>
                </a:solidFill>
                <a:latin typeface="Tahoma" panose="020B0604030504040204" pitchFamily="34" charset="0"/>
                <a:cs typeface="Tahoma" panose="020B0604030504040204" pitchFamily="34" charset="0"/>
              </a:endParaRPr>
            </a:p>
          </p:txBody>
        </p:sp>
        <p:sp>
          <p:nvSpPr>
            <p:cNvPr id="5139" name="TextBox 47"/>
            <p:cNvSpPr txBox="1">
              <a:spLocks noChangeArrowheads="1"/>
            </p:cNvSpPr>
            <p:nvPr/>
          </p:nvSpPr>
          <p:spPr bwMode="auto">
            <a:xfrm>
              <a:off x="3433763" y="3094038"/>
              <a:ext cx="24701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1200" b="1" i="1">
                  <a:solidFill>
                    <a:srgbClr val="000000"/>
                  </a:solidFill>
                  <a:latin typeface="Tahoma" panose="020B0604030504040204" pitchFamily="34" charset="0"/>
                  <a:cs typeface="Tahoma" panose="020B0604030504040204" pitchFamily="34" charset="0"/>
                </a:rPr>
                <a:t>24 Mar 2020</a:t>
              </a:r>
            </a:p>
            <a:p>
              <a:pPr eaLnBrk="1" hangingPunct="1">
                <a:spcBef>
                  <a:spcPct val="0"/>
                </a:spcBef>
                <a:buFontTx/>
                <a:buNone/>
              </a:pPr>
              <a:r>
                <a:rPr lang="en-US" altLang="en-US" sz="1200">
                  <a:solidFill>
                    <a:srgbClr val="000000"/>
                  </a:solidFill>
                  <a:latin typeface="Tahoma" panose="020B0604030504040204" pitchFamily="34" charset="0"/>
                  <a:cs typeface="Tahoma" panose="020B0604030504040204" pitchFamily="34" charset="0"/>
                </a:rPr>
                <a:t>Transnet COVID-19 response escalated, programme team established.</a:t>
              </a:r>
            </a:p>
            <a:p>
              <a:pPr eaLnBrk="1" hangingPunct="1">
                <a:spcBef>
                  <a:spcPct val="0"/>
                </a:spcBef>
                <a:buFontTx/>
                <a:buNone/>
              </a:pPr>
              <a:endParaRPr lang="en-US" altLang="en-US" sz="1200">
                <a:solidFill>
                  <a:srgbClr val="000000"/>
                </a:solidFill>
                <a:latin typeface="Tahoma" panose="020B0604030504040204" pitchFamily="34" charset="0"/>
                <a:cs typeface="Tahoma" panose="020B0604030504040204" pitchFamily="34" charset="0"/>
              </a:endParaRPr>
            </a:p>
            <a:p>
              <a:pPr eaLnBrk="1" hangingPunct="1">
                <a:spcBef>
                  <a:spcPct val="0"/>
                </a:spcBef>
                <a:buFontTx/>
                <a:buNone/>
              </a:pPr>
              <a:r>
                <a:rPr lang="en-US" altLang="en-US" sz="1200">
                  <a:solidFill>
                    <a:srgbClr val="000000"/>
                  </a:solidFill>
                  <a:latin typeface="Tahoma" panose="020B0604030504040204" pitchFamily="34" charset="0"/>
                  <a:cs typeface="Tahoma" panose="020B0604030504040204" pitchFamily="34" charset="0"/>
                </a:rPr>
                <a:t>The immediate period represents an extremely agile and proactive period to support the national imperatives while protecting and supporting employees and the business.</a:t>
              </a:r>
            </a:p>
            <a:p>
              <a:pPr eaLnBrk="1" hangingPunct="1">
                <a:spcBef>
                  <a:spcPct val="0"/>
                </a:spcBef>
                <a:buFontTx/>
                <a:buNone/>
              </a:pPr>
              <a:endParaRPr lang="en-US" altLang="en-US" sz="1200">
                <a:solidFill>
                  <a:srgbClr val="000000"/>
                </a:solidFill>
                <a:latin typeface="Tahoma" panose="020B0604030504040204" pitchFamily="34" charset="0"/>
                <a:cs typeface="Tahoma" panose="020B0604030504040204" pitchFamily="34" charset="0"/>
              </a:endParaRPr>
            </a:p>
            <a:p>
              <a:pPr eaLnBrk="1" hangingPunct="1">
                <a:spcBef>
                  <a:spcPct val="0"/>
                </a:spcBef>
                <a:buFontTx/>
                <a:buNone/>
              </a:pPr>
              <a:r>
                <a:rPr lang="en-US" altLang="en-US" sz="1200">
                  <a:solidFill>
                    <a:srgbClr val="000000"/>
                  </a:solidFill>
                  <a:latin typeface="Tahoma" panose="020B0604030504040204" pitchFamily="34" charset="0"/>
                  <a:cs typeface="Tahoma" panose="020B0604030504040204" pitchFamily="34" charset="0"/>
                </a:rPr>
                <a:t>This is an extreme change from business as usual.</a:t>
              </a:r>
            </a:p>
            <a:p>
              <a:pPr eaLnBrk="1" hangingPunct="1">
                <a:spcBef>
                  <a:spcPct val="0"/>
                </a:spcBef>
                <a:buFontTx/>
                <a:buNone/>
              </a:pPr>
              <a:endParaRPr lang="en-US" altLang="en-US" sz="1200">
                <a:solidFill>
                  <a:srgbClr val="000000"/>
                </a:solidFill>
                <a:latin typeface="Tahoma" panose="020B0604030504040204" pitchFamily="34" charset="0"/>
                <a:cs typeface="Tahoma" panose="020B0604030504040204" pitchFamily="34" charset="0"/>
              </a:endParaRPr>
            </a:p>
          </p:txBody>
        </p:sp>
        <p:sp>
          <p:nvSpPr>
            <p:cNvPr id="49" name="Arrow: Curved Up 48">
              <a:extLst>
                <a:ext uri="{FF2B5EF4-FFF2-40B4-BE49-F238E27FC236}">
                  <a16:creationId xmlns:a16="http://schemas.microsoft.com/office/drawing/2014/main" id="{0B958F7C-173E-4ACC-9C06-9112E400F85E}"/>
                </a:ext>
              </a:extLst>
            </p:cNvPr>
            <p:cNvSpPr/>
            <p:nvPr/>
          </p:nvSpPr>
          <p:spPr>
            <a:xfrm>
              <a:off x="1639888" y="5386388"/>
              <a:ext cx="1793875" cy="642937"/>
            </a:xfrm>
            <a:prstGeom prst="curvedUpArrow">
              <a:avLst/>
            </a:prstGeom>
            <a:gradFill flip="none" rotWithShape="1">
              <a:gsLst>
                <a:gs pos="0">
                  <a:srgbClr val="E3DED9"/>
                </a:gs>
                <a:gs pos="100000">
                  <a:srgbClr val="FBD2CB"/>
                </a:gs>
              </a:gsLst>
              <a:lin ang="0" scaled="1"/>
              <a:tileRect/>
            </a:gradFill>
            <a:ln w="12700" cap="flat" cmpd="sng" algn="ctr">
              <a:solidFill>
                <a:srgbClr val="000000"/>
              </a:solidFill>
              <a:prstDash val="solid"/>
            </a:ln>
            <a:effectLst/>
          </p:spPr>
          <p:txBody>
            <a:bodyPr lIns="36000" tIns="36000" rIns="36000" bIns="36000" anchor="ctr"/>
            <a:lstStyle/>
            <a:p>
              <a:pPr algn="ctr">
                <a:lnSpc>
                  <a:spcPct val="110000"/>
                </a:lnSpc>
                <a:spcBef>
                  <a:spcPts val="92"/>
                </a:spcBef>
                <a:spcAft>
                  <a:spcPts val="92"/>
                </a:spcAft>
                <a:defRPr/>
              </a:pPr>
              <a:endParaRPr lang="en-ZA" sz="923"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141" name="TextBox 49"/>
            <p:cNvSpPr txBox="1">
              <a:spLocks noChangeArrowheads="1"/>
            </p:cNvSpPr>
            <p:nvPr/>
          </p:nvSpPr>
          <p:spPr bwMode="auto">
            <a:xfrm>
              <a:off x="2020888" y="5476875"/>
              <a:ext cx="150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1200" b="1" i="1">
                  <a:solidFill>
                    <a:srgbClr val="000000"/>
                  </a:solidFill>
                  <a:latin typeface="Tahoma" panose="020B0604030504040204" pitchFamily="34" charset="0"/>
                  <a:cs typeface="Tahoma" panose="020B0604030504040204" pitchFamily="34" charset="0"/>
                </a:rPr>
                <a:t>Ramp-up of response</a:t>
              </a:r>
              <a:endParaRPr lang="en-ZA" altLang="en-US" sz="1200">
                <a:solidFill>
                  <a:srgbClr val="000000"/>
                </a:solidFill>
                <a:latin typeface="Tahoma" panose="020B0604030504040204" pitchFamily="34" charset="0"/>
                <a:cs typeface="Tahoma" panose="020B0604030504040204" pitchFamily="34" charset="0"/>
              </a:endParaRPr>
            </a:p>
          </p:txBody>
        </p:sp>
        <p:sp>
          <p:nvSpPr>
            <p:cNvPr id="51" name="Speech Bubble: Rectangle 50">
              <a:extLst>
                <a:ext uri="{FF2B5EF4-FFF2-40B4-BE49-F238E27FC236}">
                  <a16:creationId xmlns:a16="http://schemas.microsoft.com/office/drawing/2014/main" id="{730FA319-3789-4A9F-A57E-42C8E581B907}"/>
                </a:ext>
              </a:extLst>
            </p:cNvPr>
            <p:cNvSpPr/>
            <p:nvPr/>
          </p:nvSpPr>
          <p:spPr>
            <a:xfrm>
              <a:off x="1831975" y="4359275"/>
              <a:ext cx="1601788" cy="873125"/>
            </a:xfrm>
            <a:prstGeom prst="wedgeRectCallout">
              <a:avLst>
                <a:gd name="adj1" fmla="val -6050"/>
                <a:gd name="adj2" fmla="val 74417"/>
              </a:avLst>
            </a:prstGeom>
            <a:solidFill>
              <a:sysClr val="window" lastClr="FFFFFF"/>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lIns="36000" tIns="36000" rIns="36000" bIns="36000" anchor="ctr"/>
            <a:lstStyle/>
            <a:p>
              <a:pPr algn="ctr">
                <a:lnSpc>
                  <a:spcPct val="110000"/>
                </a:lnSpc>
                <a:spcBef>
                  <a:spcPts val="92"/>
                </a:spcBef>
                <a:spcAft>
                  <a:spcPts val="92"/>
                </a:spcAft>
                <a:defRPr/>
              </a:pPr>
              <a:r>
                <a:rPr lang="en-US" sz="923" kern="0" dirty="0">
                  <a:solidFill>
                    <a:srgbClr val="000000"/>
                  </a:solidFill>
                  <a:latin typeface="Tahoma" panose="020B0604030504040204" pitchFamily="34" charset="0"/>
                  <a:ea typeface="Tahoma" panose="020B0604030504040204" pitchFamily="34" charset="0"/>
                  <a:cs typeface="Tahoma" panose="020B0604030504040204" pitchFamily="34" charset="0"/>
                </a:rPr>
                <a:t>Business preparedness processes undertaken (emergency procurement of hygiene supplies, testing of BCP etc.)</a:t>
              </a:r>
              <a:endParaRPr lang="en-ZA" sz="923"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5143" name="Straight Connector 51"/>
            <p:cNvCxnSpPr>
              <a:cxnSpLocks noChangeShapeType="1"/>
            </p:cNvCxnSpPr>
            <p:nvPr/>
          </p:nvCxnSpPr>
          <p:spPr bwMode="auto">
            <a:xfrm>
              <a:off x="5672138" y="1971675"/>
              <a:ext cx="0" cy="719138"/>
            </a:xfrm>
            <a:prstGeom prst="line">
              <a:avLst/>
            </a:prstGeom>
            <a:noFill/>
            <a:ln w="15875" cap="rnd" algn="ctr">
              <a:solidFill>
                <a:srgbClr val="7F7F7F"/>
              </a:solidFill>
              <a:round/>
              <a:headEnd type="oval" w="med" len="med"/>
              <a:tailEnd type="oval" w="med" len="me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F843E96F-3F27-4E62-9DD1-AA852F011BDB}"/>
                </a:ext>
              </a:extLst>
            </p:cNvPr>
            <p:cNvSpPr/>
            <p:nvPr/>
          </p:nvSpPr>
          <p:spPr>
            <a:xfrm>
              <a:off x="3008313" y="2133600"/>
              <a:ext cx="2555875" cy="280988"/>
            </a:xfrm>
            <a:prstGeom prst="rect">
              <a:avLst/>
            </a:prstGeom>
            <a:solidFill>
              <a:srgbClr val="FF0000"/>
            </a:solidFill>
            <a:ln w="12700" cap="flat" cmpd="sng" algn="ctr">
              <a:solidFill>
                <a:srgbClr val="000000"/>
              </a:solidFill>
              <a:prstDash val="solid"/>
            </a:ln>
            <a:effectLst/>
          </p:spPr>
          <p:txBody>
            <a:bodyPr lIns="36000" tIns="36000" rIns="36000" bIns="36000" anchor="ctr"/>
            <a:lstStyle/>
            <a:p>
              <a:pPr algn="ctr">
                <a:lnSpc>
                  <a:spcPct val="110000"/>
                </a:lnSpc>
                <a:spcBef>
                  <a:spcPts val="92"/>
                </a:spcBef>
                <a:spcAft>
                  <a:spcPts val="92"/>
                </a:spcAft>
                <a:defRPr/>
              </a:pPr>
              <a:r>
                <a:rPr lang="en-US" sz="1100" b="1" kern="0" dirty="0">
                  <a:solidFill>
                    <a:prstClr val="white"/>
                  </a:solidFill>
                  <a:latin typeface="Tahoma" panose="020B0604030504040204" pitchFamily="34" charset="0"/>
                  <a:ea typeface="Tahoma" panose="020B0604030504040204" pitchFamily="34" charset="0"/>
                  <a:cs typeface="Tahoma" panose="020B0604030504040204" pitchFamily="34" charset="0"/>
                </a:rPr>
                <a:t>Immediate Impact Horizon</a:t>
              </a:r>
              <a:endParaRPr lang="en-ZA" sz="1100" b="1"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5" name="Rectangle 54">
              <a:extLst>
                <a:ext uri="{FF2B5EF4-FFF2-40B4-BE49-F238E27FC236}">
                  <a16:creationId xmlns:a16="http://schemas.microsoft.com/office/drawing/2014/main" id="{0E02CBFB-7ECE-4338-B157-E9FEF6A285A4}"/>
                </a:ext>
              </a:extLst>
            </p:cNvPr>
            <p:cNvSpPr/>
            <p:nvPr/>
          </p:nvSpPr>
          <p:spPr>
            <a:xfrm>
              <a:off x="5791200" y="2146300"/>
              <a:ext cx="2592388" cy="268288"/>
            </a:xfrm>
            <a:prstGeom prst="rect">
              <a:avLst/>
            </a:prstGeom>
            <a:solidFill>
              <a:srgbClr val="A8960A"/>
            </a:solidFill>
            <a:ln w="12700" cap="flat" cmpd="sng" algn="ctr">
              <a:solidFill>
                <a:srgbClr val="000000"/>
              </a:solidFill>
              <a:prstDash val="solid"/>
            </a:ln>
            <a:effectLst/>
          </p:spPr>
          <p:txBody>
            <a:bodyPr lIns="36000" tIns="36000" rIns="36000" bIns="36000" anchor="ctr"/>
            <a:lstStyle/>
            <a:p>
              <a:pPr algn="ctr">
                <a:lnSpc>
                  <a:spcPct val="110000"/>
                </a:lnSpc>
                <a:spcBef>
                  <a:spcPts val="92"/>
                </a:spcBef>
                <a:spcAft>
                  <a:spcPts val="92"/>
                </a:spcAft>
                <a:defRPr/>
              </a:pPr>
              <a:r>
                <a:rPr lang="en-US" sz="1100" b="1" kern="0" dirty="0">
                  <a:solidFill>
                    <a:prstClr val="white"/>
                  </a:solidFill>
                  <a:latin typeface="Tahoma" panose="020B0604030504040204" pitchFamily="34" charset="0"/>
                  <a:ea typeface="Tahoma" panose="020B0604030504040204" pitchFamily="34" charset="0"/>
                  <a:cs typeface="Tahoma" panose="020B0604030504040204" pitchFamily="34" charset="0"/>
                </a:rPr>
                <a:t>Tactical Horizon</a:t>
              </a:r>
              <a:endParaRPr lang="en-ZA" sz="1100" b="1"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a16="http://schemas.microsoft.com/office/drawing/2014/main" id="{E970F772-CE1E-46D8-8DB4-3BB62F13AD9A}"/>
                </a:ext>
              </a:extLst>
            </p:cNvPr>
            <p:cNvSpPr txBox="1"/>
            <p:nvPr/>
          </p:nvSpPr>
          <p:spPr>
            <a:xfrm>
              <a:off x="5151438" y="2847975"/>
              <a:ext cx="1054100" cy="368300"/>
            </a:xfrm>
            <a:prstGeom prst="rect">
              <a:avLst/>
            </a:prstGeom>
            <a:solidFill>
              <a:sysClr val="window" lastClr="FFFFFF"/>
            </a:solidFill>
            <a:ln>
              <a:solidFill>
                <a:srgbClr val="C9C7B0"/>
              </a:solidFill>
              <a:prstDash val="lgDash"/>
            </a:ln>
          </p:spPr>
          <p:txBody>
            <a:bodyPr>
              <a:spAutoFit/>
            </a:bodyPr>
            <a:lstStyle/>
            <a:p>
              <a:pPr algn="ctr">
                <a:defRPr/>
              </a:pPr>
              <a:r>
                <a:rPr lang="en-US" sz="900" b="1" kern="0" dirty="0">
                  <a:solidFill>
                    <a:srgbClr val="000000"/>
                  </a:solidFill>
                  <a:latin typeface="Tahoma" panose="020B0604030504040204" pitchFamily="34" charset="0"/>
                  <a:ea typeface="Tahoma" panose="020B0604030504040204" pitchFamily="34" charset="0"/>
                  <a:cs typeface="Tahoma" panose="020B0604030504040204" pitchFamily="34" charset="0"/>
                </a:rPr>
                <a:t>Creating the New Normal</a:t>
              </a:r>
            </a:p>
          </p:txBody>
        </p:sp>
        <p:sp>
          <p:nvSpPr>
            <p:cNvPr id="58" name="TextBox 57">
              <a:extLst>
                <a:ext uri="{FF2B5EF4-FFF2-40B4-BE49-F238E27FC236}">
                  <a16:creationId xmlns:a16="http://schemas.microsoft.com/office/drawing/2014/main" id="{701FCC3B-2B22-4AAE-9C9C-DC5F54A3505E}"/>
                </a:ext>
              </a:extLst>
            </p:cNvPr>
            <p:cNvSpPr txBox="1"/>
            <p:nvPr/>
          </p:nvSpPr>
          <p:spPr>
            <a:xfrm>
              <a:off x="5807075" y="2538413"/>
              <a:ext cx="2547938" cy="276225"/>
            </a:xfrm>
            <a:prstGeom prst="rect">
              <a:avLst/>
            </a:prstGeom>
            <a:solidFill>
              <a:sysClr val="window" lastClr="FFFFFF"/>
            </a:solidFill>
            <a:ln>
              <a:noFill/>
            </a:ln>
          </p:spPr>
          <p:txBody>
            <a:bodyPr>
              <a:spAutoFit/>
            </a:bodyPr>
            <a:lstStyle/>
            <a:p>
              <a:pPr algn="ctr">
                <a:defRPr/>
              </a:pPr>
              <a:r>
                <a:rPr lang="en-US"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Embedding the “New Normal”</a:t>
              </a:r>
            </a:p>
          </p:txBody>
        </p:sp>
        <p:pic>
          <p:nvPicPr>
            <p:cNvPr id="5150" name="Graphic 58" descr="Arrow Slight curv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860034">
              <a:off x="5534025" y="42354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a:extLst>
                <a:ext uri="{FF2B5EF4-FFF2-40B4-BE49-F238E27FC236}">
                  <a16:creationId xmlns:a16="http://schemas.microsoft.com/office/drawing/2014/main" id="{86498181-6750-4BAB-9BF7-1F64AE48D46D}"/>
                </a:ext>
              </a:extLst>
            </p:cNvPr>
            <p:cNvSpPr txBox="1"/>
            <p:nvPr/>
          </p:nvSpPr>
          <p:spPr>
            <a:xfrm>
              <a:off x="8496300" y="2479675"/>
              <a:ext cx="1182688" cy="461963"/>
            </a:xfrm>
            <a:prstGeom prst="rect">
              <a:avLst/>
            </a:prstGeom>
            <a:solidFill>
              <a:sysClr val="window" lastClr="FFFFFF"/>
            </a:solidFill>
            <a:ln>
              <a:noFill/>
            </a:ln>
          </p:spPr>
          <p:txBody>
            <a:bodyPr>
              <a:spAutoFit/>
            </a:bodyPr>
            <a:lstStyle/>
            <a:p>
              <a:pPr algn="ctr">
                <a:defRPr/>
              </a:pPr>
              <a:r>
                <a:rPr lang="en-US"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Optimisation &amp; Durability</a:t>
              </a:r>
            </a:p>
          </p:txBody>
        </p:sp>
      </p:grpSp>
      <p:sp>
        <p:nvSpPr>
          <p:cNvPr id="5" name="TextBox 4"/>
          <p:cNvSpPr txBox="1"/>
          <p:nvPr/>
        </p:nvSpPr>
        <p:spPr>
          <a:xfrm>
            <a:off x="958986" y="6299133"/>
            <a:ext cx="4810125" cy="215444"/>
          </a:xfrm>
          <a:prstGeom prst="rect">
            <a:avLst/>
          </a:prstGeom>
          <a:noFill/>
        </p:spPr>
        <p:txBody>
          <a:bodyPr wrap="square" rtlCol="0">
            <a:spAutoFit/>
          </a:bodyPr>
          <a:lstStyle/>
          <a:p>
            <a:r>
              <a:rPr lang="en-US" sz="800" dirty="0">
                <a:solidFill>
                  <a:schemeClr val="bg1">
                    <a:lumMod val="50000"/>
                  </a:schemeClr>
                </a:solidFill>
                <a:latin typeface="+mn-lt"/>
              </a:rPr>
              <a:t>Source: Transnet internal, 2020</a:t>
            </a:r>
            <a:endParaRPr lang="en-ZA" sz="800" dirty="0">
              <a:solidFill>
                <a:schemeClr val="bg1">
                  <a:lumMod val="50000"/>
                </a:schemeClr>
              </a:solidFill>
              <a:latin typeface="+mn-lt"/>
            </a:endParaRPr>
          </a:p>
        </p:txBody>
      </p:sp>
      <p:sp>
        <p:nvSpPr>
          <p:cNvPr id="39" name="TextBox 59"/>
          <p:cNvSpPr txBox="1">
            <a:spLocks noChangeArrowheads="1"/>
          </p:cNvSpPr>
          <p:nvPr/>
        </p:nvSpPr>
        <p:spPr bwMode="auto">
          <a:xfrm>
            <a:off x="7546181" y="3141571"/>
            <a:ext cx="31702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en-US" altLang="en-US" sz="1200" b="1" i="1" dirty="0">
                <a:solidFill>
                  <a:srgbClr val="000000"/>
                </a:solidFill>
                <a:latin typeface="Tahoma" panose="020B0604030504040204" pitchFamily="34" charset="0"/>
                <a:cs typeface="Tahoma" panose="020B0604030504040204" pitchFamily="34" charset="0"/>
              </a:rPr>
              <a:t>Preparation underway for the “New Normal”</a:t>
            </a:r>
            <a:endParaRPr lang="en-US" altLang="en-US" sz="1200" dirty="0">
              <a:solidFill>
                <a:srgbClr val="000000"/>
              </a:solidFill>
              <a:latin typeface="Tahoma" panose="020B0604030504040204" pitchFamily="34" charset="0"/>
              <a:cs typeface="Tahoma" panose="020B0604030504040204" pitchFamily="34" charset="0"/>
            </a:endParaRPr>
          </a:p>
          <a:p>
            <a:pPr eaLnBrk="1" hangingPunct="1">
              <a:spcBef>
                <a:spcPct val="0"/>
              </a:spcBef>
              <a:buFontTx/>
              <a:buNone/>
            </a:pPr>
            <a:endParaRPr lang="en-US" altLang="en-US" sz="1200" dirty="0">
              <a:solidFill>
                <a:srgbClr val="000000"/>
              </a:solidFill>
              <a:latin typeface="Tahoma" panose="020B0604030504040204" pitchFamily="34" charset="0"/>
              <a:cs typeface="Tahoma" panose="020B0604030504040204" pitchFamily="34" charset="0"/>
            </a:endParaRPr>
          </a:p>
          <a:p>
            <a:pPr eaLnBrk="1" hangingPunct="1">
              <a:spcBef>
                <a:spcPct val="0"/>
              </a:spcBef>
              <a:buFontTx/>
              <a:buNone/>
            </a:pPr>
            <a:r>
              <a:rPr lang="en-US" altLang="en-US" sz="1200" dirty="0">
                <a:solidFill>
                  <a:srgbClr val="000000"/>
                </a:solidFill>
                <a:latin typeface="Tahoma" panose="020B0604030504040204" pitchFamily="34" charset="0"/>
                <a:cs typeface="Tahoma" panose="020B0604030504040204" pitchFamily="34" charset="0"/>
              </a:rPr>
              <a:t>As the crisis has unfolded, lessons have been learned and new ways of working have evolved.</a:t>
            </a:r>
          </a:p>
          <a:p>
            <a:pPr eaLnBrk="1" hangingPunct="1">
              <a:spcBef>
                <a:spcPct val="0"/>
              </a:spcBef>
              <a:buFontTx/>
              <a:buNone/>
            </a:pPr>
            <a:r>
              <a:rPr lang="en-US" altLang="en-US" sz="1200" dirty="0">
                <a:solidFill>
                  <a:srgbClr val="000000"/>
                </a:solidFill>
                <a:latin typeface="Tahoma" panose="020B0604030504040204" pitchFamily="34" charset="0"/>
                <a:cs typeface="Tahoma" panose="020B0604030504040204" pitchFamily="34" charset="0"/>
              </a:rPr>
              <a:t>Relative stability in the environment has given Transnet the opportunity to go through the process of codifying these into a new way of working, based on an estimated ~18 month impact window for the CoVid-19 virus.</a:t>
            </a:r>
          </a:p>
        </p:txBody>
      </p:sp>
    </p:spTree>
    <p:extLst>
      <p:ext uri="{BB962C8B-B14F-4D97-AF65-F5344CB8AC3E}">
        <p14:creationId xmlns:p14="http://schemas.microsoft.com/office/powerpoint/2010/main" val="356735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ADC3-C966-4295-83EA-68F12EB9F69F}"/>
              </a:ext>
            </a:extLst>
          </p:cNvPr>
          <p:cNvSpPr>
            <a:spLocks noGrp="1"/>
          </p:cNvSpPr>
          <p:nvPr>
            <p:ph type="title"/>
          </p:nvPr>
        </p:nvSpPr>
        <p:spPr/>
        <p:txBody>
          <a:bodyPr/>
          <a:lstStyle/>
          <a:p>
            <a:r>
              <a:rPr lang="en-GB" dirty="0"/>
              <a:t>TRANSNET KEY PILLARS</a:t>
            </a:r>
          </a:p>
        </p:txBody>
      </p:sp>
      <p:grpSp>
        <p:nvGrpSpPr>
          <p:cNvPr id="13" name="Group 12">
            <a:extLst>
              <a:ext uri="{FF2B5EF4-FFF2-40B4-BE49-F238E27FC236}">
                <a16:creationId xmlns:a16="http://schemas.microsoft.com/office/drawing/2014/main" id="{E9F7E845-C32D-4F6B-9786-D4A6EF94F592}"/>
              </a:ext>
            </a:extLst>
          </p:cNvPr>
          <p:cNvGrpSpPr/>
          <p:nvPr/>
        </p:nvGrpSpPr>
        <p:grpSpPr>
          <a:xfrm>
            <a:off x="1009863" y="1639863"/>
            <a:ext cx="1450308" cy="5137374"/>
            <a:chOff x="1499449" y="1639863"/>
            <a:chExt cx="1450308" cy="5137374"/>
          </a:xfrm>
        </p:grpSpPr>
        <p:sp>
          <p:nvSpPr>
            <p:cNvPr id="14" name="object 7">
              <a:extLst>
                <a:ext uri="{FF2B5EF4-FFF2-40B4-BE49-F238E27FC236}">
                  <a16:creationId xmlns:a16="http://schemas.microsoft.com/office/drawing/2014/main" id="{469EB630-9A9D-46C9-B473-C39AF573DB14}"/>
                </a:ext>
              </a:extLst>
            </p:cNvPr>
            <p:cNvSpPr txBox="1"/>
            <p:nvPr/>
          </p:nvSpPr>
          <p:spPr>
            <a:xfrm>
              <a:off x="2022561" y="4204136"/>
              <a:ext cx="159807" cy="495859"/>
            </a:xfrm>
            <a:prstGeom prst="rect">
              <a:avLst/>
            </a:prstGeom>
          </p:spPr>
          <p:txBody>
            <a:bodyPr vert="horz" wrap="square" lIns="0" tIns="8272" rIns="0" bIns="0" rtlCol="0">
              <a:spAutoFit/>
            </a:bodyPr>
            <a:lstStyle/>
            <a:p>
              <a:pPr marL="7521" defTabSz="541508">
                <a:spcBef>
                  <a:spcPts val="65"/>
                </a:spcBef>
                <a:defRPr/>
              </a:pPr>
              <a:r>
                <a:rPr sz="3168" b="1" dirty="0">
                  <a:solidFill>
                    <a:srgbClr val="221F1F"/>
                  </a:solidFill>
                  <a:latin typeface="Apex New"/>
                  <a:cs typeface="Apex New"/>
                </a:rPr>
                <a:t>1</a:t>
              </a:r>
              <a:endParaRPr sz="3168" dirty="0">
                <a:solidFill>
                  <a:prstClr val="black"/>
                </a:solidFill>
                <a:latin typeface="Apex New"/>
                <a:cs typeface="Apex New"/>
              </a:endParaRPr>
            </a:p>
          </p:txBody>
        </p:sp>
        <p:sp>
          <p:nvSpPr>
            <p:cNvPr id="15" name="object 14">
              <a:extLst>
                <a:ext uri="{FF2B5EF4-FFF2-40B4-BE49-F238E27FC236}">
                  <a16:creationId xmlns:a16="http://schemas.microsoft.com/office/drawing/2014/main" id="{403172BD-25CE-4BFF-9A27-E1BAEA90F01F}"/>
                </a:ext>
              </a:extLst>
            </p:cNvPr>
            <p:cNvSpPr txBox="1"/>
            <p:nvPr/>
          </p:nvSpPr>
          <p:spPr>
            <a:xfrm>
              <a:off x="1516667" y="4929612"/>
              <a:ext cx="1433090" cy="195199"/>
            </a:xfrm>
            <a:prstGeom prst="rect">
              <a:avLst/>
            </a:prstGeom>
          </p:spPr>
          <p:txBody>
            <a:bodyPr vert="horz" wrap="square" lIns="0" tIns="8272" rIns="0" bIns="0" rtlCol="0">
              <a:spAutoFit/>
            </a:bodyPr>
            <a:lstStyle/>
            <a:p>
              <a:pPr marL="7521" defTabSz="541508">
                <a:spcBef>
                  <a:spcPts val="65"/>
                </a:spcBef>
                <a:defRPr/>
              </a:pPr>
              <a:r>
                <a:rPr sz="1214" spc="3" dirty="0">
                  <a:solidFill>
                    <a:srgbClr val="221F1F"/>
                  </a:solidFill>
                  <a:latin typeface="ApexNew-Book"/>
                  <a:cs typeface="ApexNew-Book"/>
                </a:rPr>
                <a:t>Customer</a:t>
              </a:r>
              <a:r>
                <a:rPr sz="1214" spc="-44" dirty="0">
                  <a:solidFill>
                    <a:srgbClr val="221F1F"/>
                  </a:solidFill>
                  <a:latin typeface="ApexNew-Book"/>
                  <a:cs typeface="ApexNew-Book"/>
                </a:rPr>
                <a:t> </a:t>
              </a:r>
              <a:r>
                <a:rPr sz="1214" spc="3" dirty="0">
                  <a:solidFill>
                    <a:srgbClr val="221F1F"/>
                  </a:solidFill>
                  <a:latin typeface="ApexNew-Book"/>
                  <a:cs typeface="ApexNew-Book"/>
                </a:rPr>
                <a:t>Service</a:t>
              </a:r>
              <a:endParaRPr sz="1214" dirty="0">
                <a:solidFill>
                  <a:prstClr val="black"/>
                </a:solidFill>
                <a:latin typeface="ApexNew-Book"/>
                <a:cs typeface="ApexNew-Book"/>
              </a:endParaRPr>
            </a:p>
          </p:txBody>
        </p:sp>
        <p:sp>
          <p:nvSpPr>
            <p:cNvPr id="16" name="object 17">
              <a:extLst>
                <a:ext uri="{FF2B5EF4-FFF2-40B4-BE49-F238E27FC236}">
                  <a16:creationId xmlns:a16="http://schemas.microsoft.com/office/drawing/2014/main" id="{119F5873-0B80-4117-A745-7BB903BB6A0E}"/>
                </a:ext>
              </a:extLst>
            </p:cNvPr>
            <p:cNvSpPr/>
            <p:nvPr/>
          </p:nvSpPr>
          <p:spPr>
            <a:xfrm>
              <a:off x="2116925" y="1639863"/>
              <a:ext cx="0" cy="1305527"/>
            </a:xfrm>
            <a:custGeom>
              <a:avLst/>
              <a:gdLst/>
              <a:ahLst/>
              <a:cxnLst/>
              <a:rect l="l" t="t" r="r" b="b"/>
              <a:pathLst>
                <a:path h="2204720">
                  <a:moveTo>
                    <a:pt x="0" y="2204487"/>
                  </a:moveTo>
                  <a:lnTo>
                    <a:pt x="0" y="0"/>
                  </a:lnTo>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17" name="object 18">
              <a:extLst>
                <a:ext uri="{FF2B5EF4-FFF2-40B4-BE49-F238E27FC236}">
                  <a16:creationId xmlns:a16="http://schemas.microsoft.com/office/drawing/2014/main" id="{8C0D3F10-8575-4258-ADE5-BFE4F1918294}"/>
                </a:ext>
              </a:extLst>
            </p:cNvPr>
            <p:cNvSpPr/>
            <p:nvPr/>
          </p:nvSpPr>
          <p:spPr>
            <a:xfrm>
              <a:off x="2116925" y="5278814"/>
              <a:ext cx="0" cy="1498423"/>
            </a:xfrm>
            <a:custGeom>
              <a:avLst/>
              <a:gdLst/>
              <a:ahLst/>
              <a:cxnLst/>
              <a:rect l="l" t="t" r="r" b="b"/>
              <a:pathLst>
                <a:path h="2530475">
                  <a:moveTo>
                    <a:pt x="0" y="2529996"/>
                  </a:moveTo>
                  <a:lnTo>
                    <a:pt x="0" y="0"/>
                  </a:lnTo>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18" name="object 55">
              <a:extLst>
                <a:ext uri="{FF2B5EF4-FFF2-40B4-BE49-F238E27FC236}">
                  <a16:creationId xmlns:a16="http://schemas.microsoft.com/office/drawing/2014/main" id="{B0C2158D-4524-4845-9054-6C7A18155940}"/>
                </a:ext>
              </a:extLst>
            </p:cNvPr>
            <p:cNvSpPr/>
            <p:nvPr/>
          </p:nvSpPr>
          <p:spPr>
            <a:xfrm>
              <a:off x="1499449" y="2945253"/>
              <a:ext cx="1226564" cy="1226564"/>
            </a:xfrm>
            <a:custGeom>
              <a:avLst/>
              <a:gdLst/>
              <a:ahLst/>
              <a:cxnLst/>
              <a:rect l="l" t="t" r="r" b="b"/>
              <a:pathLst>
                <a:path w="2071370" h="2071370">
                  <a:moveTo>
                    <a:pt x="0" y="1035581"/>
                  </a:moveTo>
                  <a:lnTo>
                    <a:pt x="1127" y="986831"/>
                  </a:lnTo>
                  <a:lnTo>
                    <a:pt x="4475" y="938661"/>
                  </a:lnTo>
                  <a:lnTo>
                    <a:pt x="9995" y="891121"/>
                  </a:lnTo>
                  <a:lnTo>
                    <a:pt x="17637" y="844261"/>
                  </a:lnTo>
                  <a:lnTo>
                    <a:pt x="27350" y="798130"/>
                  </a:lnTo>
                  <a:lnTo>
                    <a:pt x="39086" y="752778"/>
                  </a:lnTo>
                  <a:lnTo>
                    <a:pt x="52795" y="708255"/>
                  </a:lnTo>
                  <a:lnTo>
                    <a:pt x="68426" y="664610"/>
                  </a:lnTo>
                  <a:lnTo>
                    <a:pt x="85930" y="621894"/>
                  </a:lnTo>
                  <a:lnTo>
                    <a:pt x="105258" y="580156"/>
                  </a:lnTo>
                  <a:lnTo>
                    <a:pt x="126359" y="539446"/>
                  </a:lnTo>
                  <a:lnTo>
                    <a:pt x="149185" y="499812"/>
                  </a:lnTo>
                  <a:lnTo>
                    <a:pt x="173684" y="461307"/>
                  </a:lnTo>
                  <a:lnTo>
                    <a:pt x="199808" y="423978"/>
                  </a:lnTo>
                  <a:lnTo>
                    <a:pt x="227507" y="387875"/>
                  </a:lnTo>
                  <a:lnTo>
                    <a:pt x="256730" y="353049"/>
                  </a:lnTo>
                  <a:lnTo>
                    <a:pt x="287429" y="319549"/>
                  </a:lnTo>
                  <a:lnTo>
                    <a:pt x="319553" y="287425"/>
                  </a:lnTo>
                  <a:lnTo>
                    <a:pt x="353054" y="256727"/>
                  </a:lnTo>
                  <a:lnTo>
                    <a:pt x="387880" y="227503"/>
                  </a:lnTo>
                  <a:lnTo>
                    <a:pt x="423982" y="199805"/>
                  </a:lnTo>
                  <a:lnTo>
                    <a:pt x="461311" y="173682"/>
                  </a:lnTo>
                  <a:lnTo>
                    <a:pt x="499817" y="149182"/>
                  </a:lnTo>
                  <a:lnTo>
                    <a:pt x="539450" y="126357"/>
                  </a:lnTo>
                  <a:lnTo>
                    <a:pt x="580161" y="105256"/>
                  </a:lnTo>
                  <a:lnTo>
                    <a:pt x="621899" y="85929"/>
                  </a:lnTo>
                  <a:lnTo>
                    <a:pt x="664615" y="68425"/>
                  </a:lnTo>
                  <a:lnTo>
                    <a:pt x="708259" y="52794"/>
                  </a:lnTo>
                  <a:lnTo>
                    <a:pt x="752782" y="39085"/>
                  </a:lnTo>
                  <a:lnTo>
                    <a:pt x="798133" y="27350"/>
                  </a:lnTo>
                  <a:lnTo>
                    <a:pt x="844263" y="17636"/>
                  </a:lnTo>
                  <a:lnTo>
                    <a:pt x="891123" y="9995"/>
                  </a:lnTo>
                  <a:lnTo>
                    <a:pt x="938662" y="4475"/>
                  </a:lnTo>
                  <a:lnTo>
                    <a:pt x="986831" y="1127"/>
                  </a:lnTo>
                  <a:lnTo>
                    <a:pt x="1035581" y="0"/>
                  </a:lnTo>
                  <a:lnTo>
                    <a:pt x="1084331" y="1127"/>
                  </a:lnTo>
                  <a:lnTo>
                    <a:pt x="1132500" y="4475"/>
                  </a:lnTo>
                  <a:lnTo>
                    <a:pt x="1180040" y="9995"/>
                  </a:lnTo>
                  <a:lnTo>
                    <a:pt x="1226900" y="17636"/>
                  </a:lnTo>
                  <a:lnTo>
                    <a:pt x="1273031" y="27350"/>
                  </a:lnTo>
                  <a:lnTo>
                    <a:pt x="1318383" y="39085"/>
                  </a:lnTo>
                  <a:lnTo>
                    <a:pt x="1362906" y="52794"/>
                  </a:lnTo>
                  <a:lnTo>
                    <a:pt x="1406551" y="68425"/>
                  </a:lnTo>
                  <a:lnTo>
                    <a:pt x="1449267" y="85929"/>
                  </a:lnTo>
                  <a:lnTo>
                    <a:pt x="1491005" y="105256"/>
                  </a:lnTo>
                  <a:lnTo>
                    <a:pt x="1531716" y="126357"/>
                  </a:lnTo>
                  <a:lnTo>
                    <a:pt x="1571349" y="149182"/>
                  </a:lnTo>
                  <a:lnTo>
                    <a:pt x="1609854" y="173682"/>
                  </a:lnTo>
                  <a:lnTo>
                    <a:pt x="1647183" y="199805"/>
                  </a:lnTo>
                  <a:lnTo>
                    <a:pt x="1683286" y="227503"/>
                  </a:lnTo>
                  <a:lnTo>
                    <a:pt x="1718112" y="256727"/>
                  </a:lnTo>
                  <a:lnTo>
                    <a:pt x="1751612" y="287425"/>
                  </a:lnTo>
                  <a:lnTo>
                    <a:pt x="1783736" y="319549"/>
                  </a:lnTo>
                  <a:lnTo>
                    <a:pt x="1814434" y="353049"/>
                  </a:lnTo>
                  <a:lnTo>
                    <a:pt x="1843658" y="387875"/>
                  </a:lnTo>
                  <a:lnTo>
                    <a:pt x="1871356" y="423978"/>
                  </a:lnTo>
                  <a:lnTo>
                    <a:pt x="1897480" y="461307"/>
                  </a:lnTo>
                  <a:lnTo>
                    <a:pt x="1921979" y="499812"/>
                  </a:lnTo>
                  <a:lnTo>
                    <a:pt x="1944804" y="539446"/>
                  </a:lnTo>
                  <a:lnTo>
                    <a:pt x="1965905" y="580156"/>
                  </a:lnTo>
                  <a:lnTo>
                    <a:pt x="1985232" y="621894"/>
                  </a:lnTo>
                  <a:lnTo>
                    <a:pt x="2002736" y="664610"/>
                  </a:lnTo>
                  <a:lnTo>
                    <a:pt x="2018367" y="708255"/>
                  </a:lnTo>
                  <a:lnTo>
                    <a:pt x="2032076" y="752778"/>
                  </a:lnTo>
                  <a:lnTo>
                    <a:pt x="2043811" y="798130"/>
                  </a:lnTo>
                  <a:lnTo>
                    <a:pt x="2053525" y="844261"/>
                  </a:lnTo>
                  <a:lnTo>
                    <a:pt x="2061166" y="891121"/>
                  </a:lnTo>
                  <a:lnTo>
                    <a:pt x="2066686" y="938661"/>
                  </a:lnTo>
                  <a:lnTo>
                    <a:pt x="2070034" y="986831"/>
                  </a:lnTo>
                  <a:lnTo>
                    <a:pt x="2071162" y="1035581"/>
                  </a:lnTo>
                  <a:lnTo>
                    <a:pt x="2070034" y="1084331"/>
                  </a:lnTo>
                  <a:lnTo>
                    <a:pt x="2066686" y="1132500"/>
                  </a:lnTo>
                  <a:lnTo>
                    <a:pt x="2061166" y="1180040"/>
                  </a:lnTo>
                  <a:lnTo>
                    <a:pt x="2053525" y="1226900"/>
                  </a:lnTo>
                  <a:lnTo>
                    <a:pt x="2043811" y="1273031"/>
                  </a:lnTo>
                  <a:lnTo>
                    <a:pt x="2032076" y="1318383"/>
                  </a:lnTo>
                  <a:lnTo>
                    <a:pt x="2018367" y="1362906"/>
                  </a:lnTo>
                  <a:lnTo>
                    <a:pt x="2002736" y="1406551"/>
                  </a:lnTo>
                  <a:lnTo>
                    <a:pt x="1985232" y="1449267"/>
                  </a:lnTo>
                  <a:lnTo>
                    <a:pt x="1965905" y="1491005"/>
                  </a:lnTo>
                  <a:lnTo>
                    <a:pt x="1944804" y="1531716"/>
                  </a:lnTo>
                  <a:lnTo>
                    <a:pt x="1921979" y="1571349"/>
                  </a:lnTo>
                  <a:lnTo>
                    <a:pt x="1897480" y="1609854"/>
                  </a:lnTo>
                  <a:lnTo>
                    <a:pt x="1871356" y="1647183"/>
                  </a:lnTo>
                  <a:lnTo>
                    <a:pt x="1843658" y="1683286"/>
                  </a:lnTo>
                  <a:lnTo>
                    <a:pt x="1814434" y="1718112"/>
                  </a:lnTo>
                  <a:lnTo>
                    <a:pt x="1783736" y="1751612"/>
                  </a:lnTo>
                  <a:lnTo>
                    <a:pt x="1751612" y="1783736"/>
                  </a:lnTo>
                  <a:lnTo>
                    <a:pt x="1718112" y="1814434"/>
                  </a:lnTo>
                  <a:lnTo>
                    <a:pt x="1683286" y="1843658"/>
                  </a:lnTo>
                  <a:lnTo>
                    <a:pt x="1647183" y="1871356"/>
                  </a:lnTo>
                  <a:lnTo>
                    <a:pt x="1609854" y="1897480"/>
                  </a:lnTo>
                  <a:lnTo>
                    <a:pt x="1571349" y="1921979"/>
                  </a:lnTo>
                  <a:lnTo>
                    <a:pt x="1531716" y="1944804"/>
                  </a:lnTo>
                  <a:lnTo>
                    <a:pt x="1491005" y="1965905"/>
                  </a:lnTo>
                  <a:lnTo>
                    <a:pt x="1449267" y="1985232"/>
                  </a:lnTo>
                  <a:lnTo>
                    <a:pt x="1406551" y="2002736"/>
                  </a:lnTo>
                  <a:lnTo>
                    <a:pt x="1362906" y="2018367"/>
                  </a:lnTo>
                  <a:lnTo>
                    <a:pt x="1318383" y="2032076"/>
                  </a:lnTo>
                  <a:lnTo>
                    <a:pt x="1273031" y="2043811"/>
                  </a:lnTo>
                  <a:lnTo>
                    <a:pt x="1226900" y="2053525"/>
                  </a:lnTo>
                  <a:lnTo>
                    <a:pt x="1180040" y="2061166"/>
                  </a:lnTo>
                  <a:lnTo>
                    <a:pt x="1132500" y="2066686"/>
                  </a:lnTo>
                  <a:lnTo>
                    <a:pt x="1084331" y="2070034"/>
                  </a:lnTo>
                  <a:lnTo>
                    <a:pt x="1035581" y="2071162"/>
                  </a:lnTo>
                  <a:lnTo>
                    <a:pt x="986831" y="2070034"/>
                  </a:lnTo>
                  <a:lnTo>
                    <a:pt x="938662" y="2066686"/>
                  </a:lnTo>
                  <a:lnTo>
                    <a:pt x="891123" y="2061166"/>
                  </a:lnTo>
                  <a:lnTo>
                    <a:pt x="844263" y="2053525"/>
                  </a:lnTo>
                  <a:lnTo>
                    <a:pt x="798133" y="2043811"/>
                  </a:lnTo>
                  <a:lnTo>
                    <a:pt x="752782" y="2032076"/>
                  </a:lnTo>
                  <a:lnTo>
                    <a:pt x="708259" y="2018367"/>
                  </a:lnTo>
                  <a:lnTo>
                    <a:pt x="664615" y="2002736"/>
                  </a:lnTo>
                  <a:lnTo>
                    <a:pt x="621899" y="1985232"/>
                  </a:lnTo>
                  <a:lnTo>
                    <a:pt x="580161" y="1965905"/>
                  </a:lnTo>
                  <a:lnTo>
                    <a:pt x="539450" y="1944804"/>
                  </a:lnTo>
                  <a:lnTo>
                    <a:pt x="499817" y="1921979"/>
                  </a:lnTo>
                  <a:lnTo>
                    <a:pt x="461311" y="1897480"/>
                  </a:lnTo>
                  <a:lnTo>
                    <a:pt x="423982" y="1871356"/>
                  </a:lnTo>
                  <a:lnTo>
                    <a:pt x="387880" y="1843658"/>
                  </a:lnTo>
                  <a:lnTo>
                    <a:pt x="353054" y="1814434"/>
                  </a:lnTo>
                  <a:lnTo>
                    <a:pt x="319553" y="1783736"/>
                  </a:lnTo>
                  <a:lnTo>
                    <a:pt x="287429" y="1751612"/>
                  </a:lnTo>
                  <a:lnTo>
                    <a:pt x="256730" y="1718112"/>
                  </a:lnTo>
                  <a:lnTo>
                    <a:pt x="227507" y="1683286"/>
                  </a:lnTo>
                  <a:lnTo>
                    <a:pt x="199808" y="1647183"/>
                  </a:lnTo>
                  <a:lnTo>
                    <a:pt x="173684" y="1609854"/>
                  </a:lnTo>
                  <a:lnTo>
                    <a:pt x="149185" y="1571349"/>
                  </a:lnTo>
                  <a:lnTo>
                    <a:pt x="126359" y="1531716"/>
                  </a:lnTo>
                  <a:lnTo>
                    <a:pt x="105258" y="1491005"/>
                  </a:lnTo>
                  <a:lnTo>
                    <a:pt x="85930" y="1449267"/>
                  </a:lnTo>
                  <a:lnTo>
                    <a:pt x="68426" y="1406551"/>
                  </a:lnTo>
                  <a:lnTo>
                    <a:pt x="52795" y="1362906"/>
                  </a:lnTo>
                  <a:lnTo>
                    <a:pt x="39086" y="1318383"/>
                  </a:lnTo>
                  <a:lnTo>
                    <a:pt x="27350" y="1273031"/>
                  </a:lnTo>
                  <a:lnTo>
                    <a:pt x="17637" y="1226900"/>
                  </a:lnTo>
                  <a:lnTo>
                    <a:pt x="9995" y="1180040"/>
                  </a:lnTo>
                  <a:lnTo>
                    <a:pt x="4475" y="1132500"/>
                  </a:lnTo>
                  <a:lnTo>
                    <a:pt x="1127" y="1084331"/>
                  </a:lnTo>
                  <a:lnTo>
                    <a:pt x="0" y="1035581"/>
                  </a:lnTo>
                  <a:close/>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grpSp>
          <p:nvGrpSpPr>
            <p:cNvPr id="19" name="Group 18">
              <a:extLst>
                <a:ext uri="{FF2B5EF4-FFF2-40B4-BE49-F238E27FC236}">
                  <a16:creationId xmlns:a16="http://schemas.microsoft.com/office/drawing/2014/main" id="{233C7AA5-8952-448C-9DFE-0465A056F552}"/>
                </a:ext>
              </a:extLst>
            </p:cNvPr>
            <p:cNvGrpSpPr/>
            <p:nvPr/>
          </p:nvGrpSpPr>
          <p:grpSpPr>
            <a:xfrm>
              <a:off x="1626906" y="3253610"/>
              <a:ext cx="975711" cy="693784"/>
              <a:chOff x="1301259" y="5358483"/>
              <a:chExt cx="1647741" cy="1171633"/>
            </a:xfrm>
          </p:grpSpPr>
          <p:sp>
            <p:nvSpPr>
              <p:cNvPr id="21" name="object 56">
                <a:extLst>
                  <a:ext uri="{FF2B5EF4-FFF2-40B4-BE49-F238E27FC236}">
                    <a16:creationId xmlns:a16="http://schemas.microsoft.com/office/drawing/2014/main" id="{56269F96-45F7-4382-8AB2-1F12B461DC60}"/>
                  </a:ext>
                </a:extLst>
              </p:cNvPr>
              <p:cNvSpPr/>
              <p:nvPr/>
            </p:nvSpPr>
            <p:spPr>
              <a:xfrm>
                <a:off x="1805159" y="5541507"/>
                <a:ext cx="237490" cy="3175"/>
              </a:xfrm>
              <a:custGeom>
                <a:avLst/>
                <a:gdLst/>
                <a:ahLst/>
                <a:cxnLst/>
                <a:rect l="l" t="t" r="r" b="b"/>
                <a:pathLst>
                  <a:path w="237489" h="3175">
                    <a:moveTo>
                      <a:pt x="-15706" y="1340"/>
                    </a:moveTo>
                    <a:lnTo>
                      <a:pt x="253123" y="1340"/>
                    </a:lnTo>
                  </a:path>
                </a:pathLst>
              </a:custGeom>
              <a:ln w="34093">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22" name="object 57">
                <a:extLst>
                  <a:ext uri="{FF2B5EF4-FFF2-40B4-BE49-F238E27FC236}">
                    <a16:creationId xmlns:a16="http://schemas.microsoft.com/office/drawing/2014/main" id="{1D2630FF-0DFB-4CA8-A555-E307FEE5DEB0}"/>
                  </a:ext>
                </a:extLst>
              </p:cNvPr>
              <p:cNvSpPr/>
              <p:nvPr/>
            </p:nvSpPr>
            <p:spPr>
              <a:xfrm>
                <a:off x="1491376" y="5883427"/>
                <a:ext cx="53340" cy="65405"/>
              </a:xfrm>
              <a:custGeom>
                <a:avLst/>
                <a:gdLst/>
                <a:ahLst/>
                <a:cxnLst/>
                <a:rect l="l" t="t" r="r" b="b"/>
                <a:pathLst>
                  <a:path w="53340" h="65404">
                    <a:moveTo>
                      <a:pt x="52993" y="64992"/>
                    </a:moveTo>
                    <a:lnTo>
                      <a:pt x="31041" y="38343"/>
                    </a:lnTo>
                    <a:lnTo>
                      <a:pt x="14343" y="17834"/>
                    </a:lnTo>
                    <a:lnTo>
                      <a:pt x="3722" y="4656"/>
                    </a:ln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23" name="object 58">
                <a:extLst>
                  <a:ext uri="{FF2B5EF4-FFF2-40B4-BE49-F238E27FC236}">
                    <a16:creationId xmlns:a16="http://schemas.microsoft.com/office/drawing/2014/main" id="{3F29D069-2071-4BC6-A684-EA2C89DC6DDF}"/>
                  </a:ext>
                </a:extLst>
              </p:cNvPr>
              <p:cNvSpPr/>
              <p:nvPr/>
            </p:nvSpPr>
            <p:spPr>
              <a:xfrm>
                <a:off x="1626520" y="5769697"/>
                <a:ext cx="965200" cy="719455"/>
              </a:xfrm>
              <a:custGeom>
                <a:avLst/>
                <a:gdLst/>
                <a:ahLst/>
                <a:cxnLst/>
                <a:rect l="l" t="t" r="r" b="b"/>
                <a:pathLst>
                  <a:path w="965200" h="719454">
                    <a:moveTo>
                      <a:pt x="498948" y="20928"/>
                    </a:moveTo>
                    <a:lnTo>
                      <a:pt x="508541" y="8859"/>
                    </a:lnTo>
                    <a:lnTo>
                      <a:pt x="521556" y="1699"/>
                    </a:lnTo>
                    <a:lnTo>
                      <a:pt x="536300" y="0"/>
                    </a:lnTo>
                    <a:lnTo>
                      <a:pt x="551082" y="4310"/>
                    </a:lnTo>
                    <a:lnTo>
                      <a:pt x="599485" y="29975"/>
                    </a:lnTo>
                    <a:lnTo>
                      <a:pt x="654243" y="59572"/>
                    </a:lnTo>
                    <a:lnTo>
                      <a:pt x="703552" y="87215"/>
                    </a:lnTo>
                    <a:lnTo>
                      <a:pt x="762141" y="129153"/>
                    </a:lnTo>
                    <a:lnTo>
                      <a:pt x="801282" y="165359"/>
                    </a:lnTo>
                    <a:lnTo>
                      <a:pt x="846182" y="208799"/>
                    </a:lnTo>
                    <a:lnTo>
                      <a:pt x="889988" y="252631"/>
                    </a:lnTo>
                    <a:lnTo>
                      <a:pt x="925849" y="290016"/>
                    </a:lnTo>
                    <a:lnTo>
                      <a:pt x="961467" y="342291"/>
                    </a:lnTo>
                    <a:lnTo>
                      <a:pt x="964977" y="369858"/>
                    </a:lnTo>
                    <a:lnTo>
                      <a:pt x="960517" y="395774"/>
                    </a:lnTo>
                    <a:lnTo>
                      <a:pt x="932418" y="436348"/>
                    </a:lnTo>
                    <a:lnTo>
                      <a:pt x="880598" y="451333"/>
                    </a:lnTo>
                    <a:lnTo>
                      <a:pt x="869921" y="452538"/>
                    </a:lnTo>
                    <a:lnTo>
                      <a:pt x="870841" y="487538"/>
                    </a:lnTo>
                    <a:lnTo>
                      <a:pt x="843262" y="538661"/>
                    </a:lnTo>
                    <a:lnTo>
                      <a:pt x="788227" y="559407"/>
                    </a:lnTo>
                    <a:lnTo>
                      <a:pt x="766140" y="559400"/>
                    </a:lnTo>
                    <a:lnTo>
                      <a:pt x="757191" y="558409"/>
                    </a:lnTo>
                    <a:lnTo>
                      <a:pt x="757230" y="584727"/>
                    </a:lnTo>
                    <a:lnTo>
                      <a:pt x="752712" y="601093"/>
                    </a:lnTo>
                    <a:lnTo>
                      <a:pt x="739560" y="614342"/>
                    </a:lnTo>
                    <a:lnTo>
                      <a:pt x="713695" y="631307"/>
                    </a:lnTo>
                    <a:lnTo>
                      <a:pt x="683057" y="640519"/>
                    </a:lnTo>
                    <a:lnTo>
                      <a:pt x="650677" y="639497"/>
                    </a:lnTo>
                    <a:lnTo>
                      <a:pt x="625186" y="635979"/>
                    </a:lnTo>
                    <a:lnTo>
                      <a:pt x="615216" y="637705"/>
                    </a:lnTo>
                    <a:lnTo>
                      <a:pt x="610951" y="679766"/>
                    </a:lnTo>
                    <a:lnTo>
                      <a:pt x="592330" y="706683"/>
                    </a:lnTo>
                    <a:lnTo>
                      <a:pt x="565011" y="719207"/>
                    </a:lnTo>
                    <a:lnTo>
                      <a:pt x="534653" y="718090"/>
                    </a:lnTo>
                    <a:lnTo>
                      <a:pt x="487665" y="695566"/>
                    </a:lnTo>
                    <a:lnTo>
                      <a:pt x="453279" y="674438"/>
                    </a:lnTo>
                    <a:lnTo>
                      <a:pt x="413283" y="647856"/>
                    </a:lnTo>
                    <a:lnTo>
                      <a:pt x="368913" y="616660"/>
                    </a:lnTo>
                    <a:lnTo>
                      <a:pt x="321408" y="581692"/>
                    </a:lnTo>
                    <a:lnTo>
                      <a:pt x="272004" y="543792"/>
                    </a:lnTo>
                    <a:lnTo>
                      <a:pt x="221940" y="503803"/>
                    </a:lnTo>
                    <a:lnTo>
                      <a:pt x="188010" y="474302"/>
                    </a:lnTo>
                    <a:lnTo>
                      <a:pt x="151528" y="439470"/>
                    </a:lnTo>
                    <a:lnTo>
                      <a:pt x="113491" y="400745"/>
                    </a:lnTo>
                    <a:lnTo>
                      <a:pt x="74893" y="359567"/>
                    </a:lnTo>
                    <a:lnTo>
                      <a:pt x="36731" y="317376"/>
                    </a:lnTo>
                    <a:lnTo>
                      <a:pt x="0" y="27561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24" name="object 59">
                <a:extLst>
                  <a:ext uri="{FF2B5EF4-FFF2-40B4-BE49-F238E27FC236}">
                    <a16:creationId xmlns:a16="http://schemas.microsoft.com/office/drawing/2014/main" id="{4BDE746D-1E2B-420C-8E34-0B284E6E0473}"/>
                  </a:ext>
                </a:extLst>
              </p:cNvPr>
              <p:cNvSpPr/>
              <p:nvPr/>
            </p:nvSpPr>
            <p:spPr>
              <a:xfrm>
                <a:off x="1898568" y="5491972"/>
                <a:ext cx="520700" cy="478155"/>
              </a:xfrm>
              <a:custGeom>
                <a:avLst/>
                <a:gdLst/>
                <a:ahLst/>
                <a:cxnLst/>
                <a:rect l="l" t="t" r="r" b="b"/>
                <a:pathLst>
                  <a:path w="520700" h="478154">
                    <a:moveTo>
                      <a:pt x="520522" y="46123"/>
                    </a:moveTo>
                    <a:lnTo>
                      <a:pt x="471773" y="23857"/>
                    </a:lnTo>
                    <a:lnTo>
                      <a:pt x="407783" y="6000"/>
                    </a:lnTo>
                    <a:lnTo>
                      <a:pt x="354003" y="0"/>
                    </a:lnTo>
                    <a:lnTo>
                      <a:pt x="300792" y="777"/>
                    </a:lnTo>
                    <a:lnTo>
                      <a:pt x="250828" y="7365"/>
                    </a:lnTo>
                    <a:lnTo>
                      <a:pt x="206788" y="18796"/>
                    </a:lnTo>
                    <a:lnTo>
                      <a:pt x="171350" y="34102"/>
                    </a:lnTo>
                    <a:lnTo>
                      <a:pt x="138849" y="61110"/>
                    </a:lnTo>
                    <a:lnTo>
                      <a:pt x="109844" y="100110"/>
                    </a:lnTo>
                    <a:lnTo>
                      <a:pt x="89493" y="136316"/>
                    </a:lnTo>
                    <a:lnTo>
                      <a:pt x="71864" y="174107"/>
                    </a:lnTo>
                    <a:lnTo>
                      <a:pt x="57587" y="209917"/>
                    </a:lnTo>
                    <a:lnTo>
                      <a:pt x="36564" y="279593"/>
                    </a:lnTo>
                    <a:lnTo>
                      <a:pt x="23708" y="332486"/>
                    </a:lnTo>
                    <a:lnTo>
                      <a:pt x="10871" y="388127"/>
                    </a:lnTo>
                    <a:lnTo>
                      <a:pt x="203" y="435786"/>
                    </a:lnTo>
                    <a:lnTo>
                      <a:pt x="0" y="450146"/>
                    </a:lnTo>
                    <a:lnTo>
                      <a:pt x="5368" y="462512"/>
                    </a:lnTo>
                    <a:lnTo>
                      <a:pt x="15358" y="471625"/>
                    </a:lnTo>
                    <a:lnTo>
                      <a:pt x="29019" y="476225"/>
                    </a:lnTo>
                    <a:lnTo>
                      <a:pt x="48914" y="477869"/>
                    </a:lnTo>
                    <a:lnTo>
                      <a:pt x="70474" y="477373"/>
                    </a:lnTo>
                    <a:lnTo>
                      <a:pt x="112912" y="465743"/>
                    </a:lnTo>
                    <a:lnTo>
                      <a:pt x="141171" y="439724"/>
                    </a:lnTo>
                    <a:lnTo>
                      <a:pt x="172062" y="396217"/>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25" name="object 60">
                <a:extLst>
                  <a:ext uri="{FF2B5EF4-FFF2-40B4-BE49-F238E27FC236}">
                    <a16:creationId xmlns:a16="http://schemas.microsoft.com/office/drawing/2014/main" id="{A38C2EB8-4026-4D37-9E55-9B108EA9369F}"/>
                  </a:ext>
                </a:extLst>
              </p:cNvPr>
              <p:cNvSpPr/>
              <p:nvPr/>
            </p:nvSpPr>
            <p:spPr>
              <a:xfrm>
                <a:off x="2575562" y="5890682"/>
                <a:ext cx="201295" cy="197485"/>
              </a:xfrm>
              <a:custGeom>
                <a:avLst/>
                <a:gdLst/>
                <a:ahLst/>
                <a:cxnLst/>
                <a:rect l="l" t="t" r="r" b="b"/>
                <a:pathLst>
                  <a:path w="201294" h="197485">
                    <a:moveTo>
                      <a:pt x="0" y="196967"/>
                    </a:moveTo>
                    <a:lnTo>
                      <a:pt x="20080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26" name="object 61">
                <a:extLst>
                  <a:ext uri="{FF2B5EF4-FFF2-40B4-BE49-F238E27FC236}">
                    <a16:creationId xmlns:a16="http://schemas.microsoft.com/office/drawing/2014/main" id="{A2DAD45D-2110-4E12-AC9A-CAB3D9E6865A}"/>
                  </a:ext>
                </a:extLst>
              </p:cNvPr>
              <p:cNvSpPr/>
              <p:nvPr/>
            </p:nvSpPr>
            <p:spPr>
              <a:xfrm>
                <a:off x="2388395" y="6134120"/>
                <a:ext cx="111125" cy="91440"/>
              </a:xfrm>
              <a:custGeom>
                <a:avLst/>
                <a:gdLst/>
                <a:ahLst/>
                <a:cxnLst/>
                <a:rect l="l" t="t" r="r" b="b"/>
                <a:pathLst>
                  <a:path w="111125" h="91439">
                    <a:moveTo>
                      <a:pt x="0" y="0"/>
                    </a:moveTo>
                    <a:lnTo>
                      <a:pt x="110781" y="90855"/>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27" name="object 62">
                <a:extLst>
                  <a:ext uri="{FF2B5EF4-FFF2-40B4-BE49-F238E27FC236}">
                    <a16:creationId xmlns:a16="http://schemas.microsoft.com/office/drawing/2014/main" id="{877BB540-8486-4C14-B622-897A0F923EB1}"/>
                  </a:ext>
                </a:extLst>
              </p:cNvPr>
              <p:cNvSpPr/>
              <p:nvPr/>
            </p:nvSpPr>
            <p:spPr>
              <a:xfrm>
                <a:off x="2281815" y="6049989"/>
                <a:ext cx="53975" cy="43815"/>
              </a:xfrm>
              <a:custGeom>
                <a:avLst/>
                <a:gdLst/>
                <a:ahLst/>
                <a:cxnLst/>
                <a:rect l="l" t="t" r="r" b="b"/>
                <a:pathLst>
                  <a:path w="53975" h="43814">
                    <a:moveTo>
                      <a:pt x="0" y="0"/>
                    </a:moveTo>
                    <a:lnTo>
                      <a:pt x="53893" y="4339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28" name="object 63">
                <a:extLst>
                  <a:ext uri="{FF2B5EF4-FFF2-40B4-BE49-F238E27FC236}">
                    <a16:creationId xmlns:a16="http://schemas.microsoft.com/office/drawing/2014/main" id="{4C949CD5-1CEC-4798-83FF-56980815448F}"/>
                  </a:ext>
                </a:extLst>
              </p:cNvPr>
              <p:cNvSpPr/>
              <p:nvPr/>
            </p:nvSpPr>
            <p:spPr>
              <a:xfrm>
                <a:off x="2205922" y="6183575"/>
                <a:ext cx="181610" cy="142875"/>
              </a:xfrm>
              <a:custGeom>
                <a:avLst/>
                <a:gdLst/>
                <a:ahLst/>
                <a:cxnLst/>
                <a:rect l="l" t="t" r="r" b="b"/>
                <a:pathLst>
                  <a:path w="181610" h="142875">
                    <a:moveTo>
                      <a:pt x="0" y="0"/>
                    </a:moveTo>
                    <a:lnTo>
                      <a:pt x="181156" y="14256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29" name="object 64">
                <a:extLst>
                  <a:ext uri="{FF2B5EF4-FFF2-40B4-BE49-F238E27FC236}">
                    <a16:creationId xmlns:a16="http://schemas.microsoft.com/office/drawing/2014/main" id="{90F2F2EF-E623-4704-81F5-01338866E9F0}"/>
                  </a:ext>
                </a:extLst>
              </p:cNvPr>
              <p:cNvSpPr/>
              <p:nvPr/>
            </p:nvSpPr>
            <p:spPr>
              <a:xfrm>
                <a:off x="2123233" y="6305629"/>
                <a:ext cx="112395" cy="92075"/>
              </a:xfrm>
              <a:custGeom>
                <a:avLst/>
                <a:gdLst/>
                <a:ahLst/>
                <a:cxnLst/>
                <a:rect l="l" t="t" r="r" b="b"/>
                <a:pathLst>
                  <a:path w="112394" h="92075">
                    <a:moveTo>
                      <a:pt x="0" y="0"/>
                    </a:moveTo>
                    <a:lnTo>
                      <a:pt x="112101" y="91588"/>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30" name="object 65">
                <a:extLst>
                  <a:ext uri="{FF2B5EF4-FFF2-40B4-BE49-F238E27FC236}">
                    <a16:creationId xmlns:a16="http://schemas.microsoft.com/office/drawing/2014/main" id="{9F8D6AA1-F0C7-437F-9E16-91468310ECC3}"/>
                  </a:ext>
                </a:extLst>
              </p:cNvPr>
              <p:cNvSpPr/>
              <p:nvPr/>
            </p:nvSpPr>
            <p:spPr>
              <a:xfrm>
                <a:off x="1560395" y="6099586"/>
                <a:ext cx="556260" cy="430530"/>
              </a:xfrm>
              <a:custGeom>
                <a:avLst/>
                <a:gdLst/>
                <a:ahLst/>
                <a:cxnLst/>
                <a:rect l="l" t="t" r="r" b="b"/>
                <a:pathLst>
                  <a:path w="556260" h="430529">
                    <a:moveTo>
                      <a:pt x="100661" y="0"/>
                    </a:moveTo>
                    <a:lnTo>
                      <a:pt x="53937" y="47825"/>
                    </a:lnTo>
                    <a:lnTo>
                      <a:pt x="15486" y="88700"/>
                    </a:lnTo>
                    <a:lnTo>
                      <a:pt x="0" y="119304"/>
                    </a:lnTo>
                    <a:lnTo>
                      <a:pt x="1837" y="143202"/>
                    </a:lnTo>
                    <a:lnTo>
                      <a:pt x="17952" y="182476"/>
                    </a:lnTo>
                    <a:lnTo>
                      <a:pt x="57599" y="203313"/>
                    </a:lnTo>
                    <a:lnTo>
                      <a:pt x="77462" y="203929"/>
                    </a:lnTo>
                    <a:lnTo>
                      <a:pt x="95353" y="203260"/>
                    </a:lnTo>
                    <a:lnTo>
                      <a:pt x="103872" y="224848"/>
                    </a:lnTo>
                    <a:lnTo>
                      <a:pt x="123961" y="271293"/>
                    </a:lnTo>
                    <a:lnTo>
                      <a:pt x="162597" y="301442"/>
                    </a:lnTo>
                    <a:lnTo>
                      <a:pt x="212275" y="313798"/>
                    </a:lnTo>
                    <a:lnTo>
                      <a:pt x="222166" y="315498"/>
                    </a:lnTo>
                    <a:lnTo>
                      <a:pt x="233291" y="336503"/>
                    </a:lnTo>
                    <a:lnTo>
                      <a:pt x="277169" y="375182"/>
                    </a:lnTo>
                    <a:lnTo>
                      <a:pt x="341437" y="390105"/>
                    </a:lnTo>
                    <a:lnTo>
                      <a:pt x="365058" y="386935"/>
                    </a:lnTo>
                    <a:lnTo>
                      <a:pt x="374370" y="384564"/>
                    </a:lnTo>
                    <a:lnTo>
                      <a:pt x="391653" y="404790"/>
                    </a:lnTo>
                    <a:lnTo>
                      <a:pt x="405516" y="416284"/>
                    </a:lnTo>
                    <a:lnTo>
                      <a:pt x="423250" y="423323"/>
                    </a:lnTo>
                    <a:lnTo>
                      <a:pt x="452148" y="430185"/>
                    </a:lnTo>
                    <a:lnTo>
                      <a:pt x="489136" y="426274"/>
                    </a:lnTo>
                    <a:lnTo>
                      <a:pt x="522528" y="407002"/>
                    </a:lnTo>
                    <a:lnTo>
                      <a:pt x="546692" y="385677"/>
                    </a:lnTo>
                    <a:lnTo>
                      <a:pt x="555998" y="37561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31" name="object 66">
                <a:extLst>
                  <a:ext uri="{FF2B5EF4-FFF2-40B4-BE49-F238E27FC236}">
                    <a16:creationId xmlns:a16="http://schemas.microsoft.com/office/drawing/2014/main" id="{C19F2CE4-1EA8-4DF0-8FA2-224ADEC5D0C4}"/>
                  </a:ext>
                </a:extLst>
              </p:cNvPr>
              <p:cNvSpPr/>
              <p:nvPr/>
            </p:nvSpPr>
            <p:spPr>
              <a:xfrm>
                <a:off x="1661911" y="6201913"/>
                <a:ext cx="97790" cy="101600"/>
              </a:xfrm>
              <a:custGeom>
                <a:avLst/>
                <a:gdLst/>
                <a:ahLst/>
                <a:cxnLst/>
                <a:rect l="l" t="t" r="r" b="b"/>
                <a:pathLst>
                  <a:path w="97789" h="101600">
                    <a:moveTo>
                      <a:pt x="0" y="101462"/>
                    </a:moveTo>
                    <a:lnTo>
                      <a:pt x="97201"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32" name="object 67">
                <a:extLst>
                  <a:ext uri="{FF2B5EF4-FFF2-40B4-BE49-F238E27FC236}">
                    <a16:creationId xmlns:a16="http://schemas.microsoft.com/office/drawing/2014/main" id="{528B8409-CDAE-4DE3-B573-D61C72EC98BB}"/>
                  </a:ext>
                </a:extLst>
              </p:cNvPr>
              <p:cNvSpPr/>
              <p:nvPr/>
            </p:nvSpPr>
            <p:spPr>
              <a:xfrm>
                <a:off x="1788963" y="6306363"/>
                <a:ext cx="93980" cy="107314"/>
              </a:xfrm>
              <a:custGeom>
                <a:avLst/>
                <a:gdLst/>
                <a:ahLst/>
                <a:cxnLst/>
                <a:rect l="l" t="t" r="r" b="b"/>
                <a:pathLst>
                  <a:path w="93980" h="107314">
                    <a:moveTo>
                      <a:pt x="0" y="107012"/>
                    </a:moveTo>
                    <a:lnTo>
                      <a:pt x="93368"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33" name="object 68">
                <a:extLst>
                  <a:ext uri="{FF2B5EF4-FFF2-40B4-BE49-F238E27FC236}">
                    <a16:creationId xmlns:a16="http://schemas.microsoft.com/office/drawing/2014/main" id="{6593AB7E-BD49-4A99-805D-ABFF5E1F8EFF}"/>
                  </a:ext>
                </a:extLst>
              </p:cNvPr>
              <p:cNvSpPr/>
              <p:nvPr/>
            </p:nvSpPr>
            <p:spPr>
              <a:xfrm>
                <a:off x="1937329" y="6397171"/>
                <a:ext cx="69850" cy="86360"/>
              </a:xfrm>
              <a:custGeom>
                <a:avLst/>
                <a:gdLst/>
                <a:ahLst/>
                <a:cxnLst/>
                <a:rect l="l" t="t" r="r" b="b"/>
                <a:pathLst>
                  <a:path w="69850" h="86360">
                    <a:moveTo>
                      <a:pt x="0" y="86123"/>
                    </a:moveTo>
                    <a:lnTo>
                      <a:pt x="69746"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34" name="object 69">
                <a:extLst>
                  <a:ext uri="{FF2B5EF4-FFF2-40B4-BE49-F238E27FC236}">
                    <a16:creationId xmlns:a16="http://schemas.microsoft.com/office/drawing/2014/main" id="{CA24B9CD-BD68-44A8-99BB-179155EF9C59}"/>
                  </a:ext>
                </a:extLst>
              </p:cNvPr>
              <p:cNvSpPr/>
              <p:nvPr/>
            </p:nvSpPr>
            <p:spPr>
              <a:xfrm>
                <a:off x="2394645" y="5358483"/>
                <a:ext cx="554355" cy="401320"/>
              </a:xfrm>
              <a:custGeom>
                <a:avLst/>
                <a:gdLst/>
                <a:ahLst/>
                <a:cxnLst/>
                <a:rect l="l" t="t" r="r" b="b"/>
                <a:pathLst>
                  <a:path w="554355" h="401320">
                    <a:moveTo>
                      <a:pt x="87594" y="239251"/>
                    </a:moveTo>
                    <a:lnTo>
                      <a:pt x="10161" y="161819"/>
                    </a:lnTo>
                    <a:lnTo>
                      <a:pt x="2540" y="150338"/>
                    </a:lnTo>
                    <a:lnTo>
                      <a:pt x="0" y="137274"/>
                    </a:lnTo>
                    <a:lnTo>
                      <a:pt x="2540" y="124208"/>
                    </a:lnTo>
                    <a:lnTo>
                      <a:pt x="10161" y="112721"/>
                    </a:lnTo>
                    <a:lnTo>
                      <a:pt x="112127" y="10766"/>
                    </a:lnTo>
                    <a:lnTo>
                      <a:pt x="124288" y="2691"/>
                    </a:lnTo>
                    <a:lnTo>
                      <a:pt x="138122" y="0"/>
                    </a:lnTo>
                    <a:lnTo>
                      <a:pt x="151959" y="2691"/>
                    </a:lnTo>
                    <a:lnTo>
                      <a:pt x="164125" y="10766"/>
                    </a:lnTo>
                    <a:lnTo>
                      <a:pt x="554260" y="40091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35" name="object 70">
                <a:extLst>
                  <a:ext uri="{FF2B5EF4-FFF2-40B4-BE49-F238E27FC236}">
                    <a16:creationId xmlns:a16="http://schemas.microsoft.com/office/drawing/2014/main" id="{FD3F48A9-6078-427D-A4F1-1B0625A5167E}"/>
                  </a:ext>
                </a:extLst>
              </p:cNvPr>
              <p:cNvSpPr/>
              <p:nvPr/>
            </p:nvSpPr>
            <p:spPr>
              <a:xfrm>
                <a:off x="2582004" y="5697496"/>
                <a:ext cx="285750" cy="201295"/>
              </a:xfrm>
              <a:custGeom>
                <a:avLst/>
                <a:gdLst/>
                <a:ahLst/>
                <a:cxnLst/>
                <a:rect l="l" t="t" r="r" b="b"/>
                <a:pathLst>
                  <a:path w="285750" h="201295">
                    <a:moveTo>
                      <a:pt x="285551" y="143252"/>
                    </a:moveTo>
                    <a:lnTo>
                      <a:pt x="237176" y="191627"/>
                    </a:lnTo>
                    <a:lnTo>
                      <a:pt x="226522" y="198701"/>
                    </a:lnTo>
                    <a:lnTo>
                      <a:pt x="214401" y="201059"/>
                    </a:lnTo>
                    <a:lnTo>
                      <a:pt x="202281" y="198701"/>
                    </a:lnTo>
                    <a:lnTo>
                      <a:pt x="191627" y="191627"/>
                    </a:ln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36" name="object 71">
                <a:extLst>
                  <a:ext uri="{FF2B5EF4-FFF2-40B4-BE49-F238E27FC236}">
                    <a16:creationId xmlns:a16="http://schemas.microsoft.com/office/drawing/2014/main" id="{F514E367-6E63-4C34-A4A1-56017AEA2D2A}"/>
                  </a:ext>
                </a:extLst>
              </p:cNvPr>
              <p:cNvSpPr/>
              <p:nvPr/>
            </p:nvSpPr>
            <p:spPr>
              <a:xfrm>
                <a:off x="1301259" y="5358872"/>
                <a:ext cx="534670" cy="553720"/>
              </a:xfrm>
              <a:custGeom>
                <a:avLst/>
                <a:gdLst/>
                <a:ahLst/>
                <a:cxnLst/>
                <a:rect l="l" t="t" r="r" b="b"/>
                <a:pathLst>
                  <a:path w="534669" h="553720">
                    <a:moveTo>
                      <a:pt x="315592" y="63316"/>
                    </a:moveTo>
                    <a:lnTo>
                      <a:pt x="365559" y="9286"/>
                    </a:lnTo>
                    <a:lnTo>
                      <a:pt x="374899" y="2546"/>
                    </a:lnTo>
                    <a:lnTo>
                      <a:pt x="385721" y="0"/>
                    </a:lnTo>
                    <a:lnTo>
                      <a:pt x="396708" y="1695"/>
                    </a:lnTo>
                    <a:lnTo>
                      <a:pt x="406542" y="7684"/>
                    </a:lnTo>
                    <a:lnTo>
                      <a:pt x="527680" y="119733"/>
                    </a:lnTo>
                    <a:lnTo>
                      <a:pt x="532715" y="126709"/>
                    </a:lnTo>
                    <a:lnTo>
                      <a:pt x="534618" y="134794"/>
                    </a:lnTo>
                    <a:lnTo>
                      <a:pt x="533350" y="143002"/>
                    </a:lnTo>
                    <a:lnTo>
                      <a:pt x="528873" y="150350"/>
                    </a:lnTo>
                    <a:lnTo>
                      <a:pt x="165691" y="543029"/>
                    </a:lnTo>
                    <a:lnTo>
                      <a:pt x="155398" y="550458"/>
                    </a:lnTo>
                    <a:lnTo>
                      <a:pt x="143470" y="553265"/>
                    </a:lnTo>
                    <a:lnTo>
                      <a:pt x="131360" y="551394"/>
                    </a:lnTo>
                    <a:lnTo>
                      <a:pt x="120519" y="544788"/>
                    </a:lnTo>
                    <a:lnTo>
                      <a:pt x="11099" y="443587"/>
                    </a:lnTo>
                    <a:lnTo>
                      <a:pt x="3044" y="432427"/>
                    </a:lnTo>
                    <a:lnTo>
                      <a:pt x="0" y="419492"/>
                    </a:lnTo>
                    <a:lnTo>
                      <a:pt x="2028" y="406358"/>
                    </a:lnTo>
                    <a:lnTo>
                      <a:pt x="9193" y="394604"/>
                    </a:lnTo>
                    <a:lnTo>
                      <a:pt x="252306" y="131743"/>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grpSp>
        <p:sp>
          <p:nvSpPr>
            <p:cNvPr id="20" name="object 158">
              <a:extLst>
                <a:ext uri="{FF2B5EF4-FFF2-40B4-BE49-F238E27FC236}">
                  <a16:creationId xmlns:a16="http://schemas.microsoft.com/office/drawing/2014/main" id="{523313A8-A604-4BAC-8856-CF4DA669D1B1}"/>
                </a:ext>
              </a:extLst>
            </p:cNvPr>
            <p:cNvSpPr/>
            <p:nvPr/>
          </p:nvSpPr>
          <p:spPr>
            <a:xfrm>
              <a:off x="1846667" y="4797711"/>
              <a:ext cx="550863" cy="0"/>
            </a:xfrm>
            <a:custGeom>
              <a:avLst/>
              <a:gdLst/>
              <a:ahLst/>
              <a:cxnLst/>
              <a:rect l="l" t="t" r="r" b="b"/>
              <a:pathLst>
                <a:path w="930275">
                  <a:moveTo>
                    <a:pt x="0" y="0"/>
                  </a:moveTo>
                  <a:lnTo>
                    <a:pt x="929647" y="0"/>
                  </a:lnTo>
                </a:path>
              </a:pathLst>
            </a:custGeom>
            <a:ln w="31412">
              <a:solidFill>
                <a:srgbClr val="EA3125"/>
              </a:solidFill>
            </a:ln>
          </p:spPr>
          <p:txBody>
            <a:bodyPr wrap="square" lIns="0" tIns="0" rIns="0" bIns="0" rtlCol="0"/>
            <a:lstStyle/>
            <a:p>
              <a:pPr defTabSz="541508">
                <a:defRPr/>
              </a:pPr>
              <a:endParaRPr sz="1066">
                <a:solidFill>
                  <a:prstClr val="black"/>
                </a:solidFill>
                <a:latin typeface="Calibri"/>
              </a:endParaRPr>
            </a:p>
          </p:txBody>
        </p:sp>
      </p:grpSp>
      <p:grpSp>
        <p:nvGrpSpPr>
          <p:cNvPr id="37" name="Group 36">
            <a:extLst>
              <a:ext uri="{FF2B5EF4-FFF2-40B4-BE49-F238E27FC236}">
                <a16:creationId xmlns:a16="http://schemas.microsoft.com/office/drawing/2014/main" id="{797E9216-0B6F-4BE2-8508-24E013A59348}"/>
              </a:ext>
            </a:extLst>
          </p:cNvPr>
          <p:cNvGrpSpPr/>
          <p:nvPr/>
        </p:nvGrpSpPr>
        <p:grpSpPr>
          <a:xfrm>
            <a:off x="3246290" y="1639861"/>
            <a:ext cx="1226564" cy="5137376"/>
            <a:chOff x="3511164" y="1639861"/>
            <a:chExt cx="1226564" cy="5137376"/>
          </a:xfrm>
        </p:grpSpPr>
        <p:sp>
          <p:nvSpPr>
            <p:cNvPr id="38" name="object 8">
              <a:extLst>
                <a:ext uri="{FF2B5EF4-FFF2-40B4-BE49-F238E27FC236}">
                  <a16:creationId xmlns:a16="http://schemas.microsoft.com/office/drawing/2014/main" id="{EF70AD85-2807-4BD7-ACDE-7E07171DD5DF}"/>
                </a:ext>
              </a:extLst>
            </p:cNvPr>
            <p:cNvSpPr txBox="1"/>
            <p:nvPr/>
          </p:nvSpPr>
          <p:spPr>
            <a:xfrm>
              <a:off x="4006640" y="4204136"/>
              <a:ext cx="236138" cy="495859"/>
            </a:xfrm>
            <a:prstGeom prst="rect">
              <a:avLst/>
            </a:prstGeom>
          </p:spPr>
          <p:txBody>
            <a:bodyPr vert="horz" wrap="square" lIns="0" tIns="8272" rIns="0" bIns="0" rtlCol="0">
              <a:spAutoFit/>
            </a:bodyPr>
            <a:lstStyle/>
            <a:p>
              <a:pPr marL="7521" defTabSz="541508">
                <a:spcBef>
                  <a:spcPts val="65"/>
                </a:spcBef>
                <a:defRPr/>
              </a:pPr>
              <a:r>
                <a:rPr sz="3168" b="1" spc="3" dirty="0">
                  <a:solidFill>
                    <a:srgbClr val="221F1F"/>
                  </a:solidFill>
                  <a:latin typeface="Apex New"/>
                  <a:cs typeface="Apex New"/>
                </a:rPr>
                <a:t>2</a:t>
              </a:r>
              <a:endParaRPr sz="3168">
                <a:solidFill>
                  <a:prstClr val="black"/>
                </a:solidFill>
                <a:latin typeface="Apex New"/>
                <a:cs typeface="Apex New"/>
              </a:endParaRPr>
            </a:p>
          </p:txBody>
        </p:sp>
        <p:sp>
          <p:nvSpPr>
            <p:cNvPr id="39" name="object 13">
              <a:extLst>
                <a:ext uri="{FF2B5EF4-FFF2-40B4-BE49-F238E27FC236}">
                  <a16:creationId xmlns:a16="http://schemas.microsoft.com/office/drawing/2014/main" id="{9A05BD9C-D8C8-40D2-877D-C0811E88AD6F}"/>
                </a:ext>
              </a:extLst>
            </p:cNvPr>
            <p:cNvSpPr txBox="1"/>
            <p:nvPr/>
          </p:nvSpPr>
          <p:spPr>
            <a:xfrm>
              <a:off x="3905348" y="4929612"/>
              <a:ext cx="832379" cy="195199"/>
            </a:xfrm>
            <a:prstGeom prst="rect">
              <a:avLst/>
            </a:prstGeom>
          </p:spPr>
          <p:txBody>
            <a:bodyPr vert="horz" wrap="square" lIns="0" tIns="8272" rIns="0" bIns="0" rtlCol="0">
              <a:spAutoFit/>
            </a:bodyPr>
            <a:lstStyle/>
            <a:p>
              <a:pPr marL="7521" defTabSz="541508">
                <a:spcBef>
                  <a:spcPts val="65"/>
                </a:spcBef>
                <a:defRPr/>
              </a:pPr>
              <a:r>
                <a:rPr sz="1214" spc="-24" dirty="0">
                  <a:solidFill>
                    <a:srgbClr val="221F1F"/>
                  </a:solidFill>
                  <a:latin typeface="ApexNew-Book"/>
                  <a:cs typeface="ApexNew-Book"/>
                </a:rPr>
                <a:t>P</a:t>
              </a:r>
              <a:r>
                <a:rPr sz="1214" spc="3" dirty="0">
                  <a:solidFill>
                    <a:srgbClr val="221F1F"/>
                  </a:solidFill>
                  <a:latin typeface="ApexNew-Book"/>
                  <a:cs typeface="ApexNew-Book"/>
                </a:rPr>
                <a:t>eople</a:t>
              </a:r>
              <a:endParaRPr sz="1214" dirty="0">
                <a:solidFill>
                  <a:prstClr val="black"/>
                </a:solidFill>
                <a:latin typeface="ApexNew-Book"/>
                <a:cs typeface="ApexNew-Book"/>
              </a:endParaRPr>
            </a:p>
          </p:txBody>
        </p:sp>
        <p:sp>
          <p:nvSpPr>
            <p:cNvPr id="40" name="object 19">
              <a:extLst>
                <a:ext uri="{FF2B5EF4-FFF2-40B4-BE49-F238E27FC236}">
                  <a16:creationId xmlns:a16="http://schemas.microsoft.com/office/drawing/2014/main" id="{81D34A83-637B-45DB-8045-E4E58A6435C2}"/>
                </a:ext>
              </a:extLst>
            </p:cNvPr>
            <p:cNvSpPr/>
            <p:nvPr/>
          </p:nvSpPr>
          <p:spPr>
            <a:xfrm>
              <a:off x="4124387" y="1639861"/>
              <a:ext cx="0" cy="1299511"/>
            </a:xfrm>
            <a:custGeom>
              <a:avLst/>
              <a:gdLst/>
              <a:ahLst/>
              <a:cxnLst/>
              <a:rect l="l" t="t" r="r" b="b"/>
              <a:pathLst>
                <a:path h="2194560">
                  <a:moveTo>
                    <a:pt x="0" y="2194257"/>
                  </a:moveTo>
                  <a:lnTo>
                    <a:pt x="0" y="0"/>
                  </a:lnTo>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41" name="object 20">
              <a:extLst>
                <a:ext uri="{FF2B5EF4-FFF2-40B4-BE49-F238E27FC236}">
                  <a16:creationId xmlns:a16="http://schemas.microsoft.com/office/drawing/2014/main" id="{3CEC0886-658F-47F9-9307-F2BCEA24BC39}"/>
                </a:ext>
              </a:extLst>
            </p:cNvPr>
            <p:cNvSpPr/>
            <p:nvPr/>
          </p:nvSpPr>
          <p:spPr>
            <a:xfrm>
              <a:off x="4124387" y="5278814"/>
              <a:ext cx="0" cy="1498423"/>
            </a:xfrm>
            <a:custGeom>
              <a:avLst/>
              <a:gdLst/>
              <a:ahLst/>
              <a:cxnLst/>
              <a:rect l="l" t="t" r="r" b="b"/>
              <a:pathLst>
                <a:path h="2530475">
                  <a:moveTo>
                    <a:pt x="0" y="2529996"/>
                  </a:moveTo>
                  <a:lnTo>
                    <a:pt x="0" y="0"/>
                  </a:lnTo>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42" name="object 27">
              <a:extLst>
                <a:ext uri="{FF2B5EF4-FFF2-40B4-BE49-F238E27FC236}">
                  <a16:creationId xmlns:a16="http://schemas.microsoft.com/office/drawing/2014/main" id="{635B3D85-55A2-4F9A-8D2D-F4B1B7EC955C}"/>
                </a:ext>
              </a:extLst>
            </p:cNvPr>
            <p:cNvSpPr/>
            <p:nvPr/>
          </p:nvSpPr>
          <p:spPr>
            <a:xfrm>
              <a:off x="3511164" y="2939193"/>
              <a:ext cx="1226564" cy="1226564"/>
            </a:xfrm>
            <a:custGeom>
              <a:avLst/>
              <a:gdLst/>
              <a:ahLst/>
              <a:cxnLst/>
              <a:rect l="l" t="t" r="r" b="b"/>
              <a:pathLst>
                <a:path w="2071370" h="2071370">
                  <a:moveTo>
                    <a:pt x="0" y="1035581"/>
                  </a:moveTo>
                  <a:lnTo>
                    <a:pt x="1127" y="986831"/>
                  </a:lnTo>
                  <a:lnTo>
                    <a:pt x="4475" y="938661"/>
                  </a:lnTo>
                  <a:lnTo>
                    <a:pt x="9995" y="891121"/>
                  </a:lnTo>
                  <a:lnTo>
                    <a:pt x="17637" y="844261"/>
                  </a:lnTo>
                  <a:lnTo>
                    <a:pt x="27350" y="798130"/>
                  </a:lnTo>
                  <a:lnTo>
                    <a:pt x="39086" y="752778"/>
                  </a:lnTo>
                  <a:lnTo>
                    <a:pt x="52795" y="708255"/>
                  </a:lnTo>
                  <a:lnTo>
                    <a:pt x="68426" y="664610"/>
                  </a:lnTo>
                  <a:lnTo>
                    <a:pt x="85930" y="621894"/>
                  </a:lnTo>
                  <a:lnTo>
                    <a:pt x="105258" y="580156"/>
                  </a:lnTo>
                  <a:lnTo>
                    <a:pt x="126359" y="539446"/>
                  </a:lnTo>
                  <a:lnTo>
                    <a:pt x="149185" y="499812"/>
                  </a:lnTo>
                  <a:lnTo>
                    <a:pt x="173684" y="461307"/>
                  </a:lnTo>
                  <a:lnTo>
                    <a:pt x="199808" y="423978"/>
                  </a:lnTo>
                  <a:lnTo>
                    <a:pt x="227507" y="387875"/>
                  </a:lnTo>
                  <a:lnTo>
                    <a:pt x="256730" y="353049"/>
                  </a:lnTo>
                  <a:lnTo>
                    <a:pt x="287429" y="319549"/>
                  </a:lnTo>
                  <a:lnTo>
                    <a:pt x="319553" y="287425"/>
                  </a:lnTo>
                  <a:lnTo>
                    <a:pt x="353054" y="256727"/>
                  </a:lnTo>
                  <a:lnTo>
                    <a:pt x="387880" y="227503"/>
                  </a:lnTo>
                  <a:lnTo>
                    <a:pt x="423982" y="199805"/>
                  </a:lnTo>
                  <a:lnTo>
                    <a:pt x="461311" y="173682"/>
                  </a:lnTo>
                  <a:lnTo>
                    <a:pt x="499817" y="149182"/>
                  </a:lnTo>
                  <a:lnTo>
                    <a:pt x="539450" y="126357"/>
                  </a:lnTo>
                  <a:lnTo>
                    <a:pt x="580161" y="105256"/>
                  </a:lnTo>
                  <a:lnTo>
                    <a:pt x="621899" y="85929"/>
                  </a:lnTo>
                  <a:lnTo>
                    <a:pt x="664615" y="68425"/>
                  </a:lnTo>
                  <a:lnTo>
                    <a:pt x="708259" y="52794"/>
                  </a:lnTo>
                  <a:lnTo>
                    <a:pt x="752782" y="39085"/>
                  </a:lnTo>
                  <a:lnTo>
                    <a:pt x="798133" y="27350"/>
                  </a:lnTo>
                  <a:lnTo>
                    <a:pt x="844263" y="17636"/>
                  </a:lnTo>
                  <a:lnTo>
                    <a:pt x="891123" y="9995"/>
                  </a:lnTo>
                  <a:lnTo>
                    <a:pt x="938662" y="4475"/>
                  </a:lnTo>
                  <a:lnTo>
                    <a:pt x="986831" y="1127"/>
                  </a:lnTo>
                  <a:lnTo>
                    <a:pt x="1035581" y="0"/>
                  </a:lnTo>
                  <a:lnTo>
                    <a:pt x="1084331" y="1127"/>
                  </a:lnTo>
                  <a:lnTo>
                    <a:pt x="1132500" y="4475"/>
                  </a:lnTo>
                  <a:lnTo>
                    <a:pt x="1180040" y="9995"/>
                  </a:lnTo>
                  <a:lnTo>
                    <a:pt x="1226900" y="17636"/>
                  </a:lnTo>
                  <a:lnTo>
                    <a:pt x="1273031" y="27350"/>
                  </a:lnTo>
                  <a:lnTo>
                    <a:pt x="1318383" y="39085"/>
                  </a:lnTo>
                  <a:lnTo>
                    <a:pt x="1362906" y="52794"/>
                  </a:lnTo>
                  <a:lnTo>
                    <a:pt x="1406551" y="68425"/>
                  </a:lnTo>
                  <a:lnTo>
                    <a:pt x="1449267" y="85929"/>
                  </a:lnTo>
                  <a:lnTo>
                    <a:pt x="1491005" y="105256"/>
                  </a:lnTo>
                  <a:lnTo>
                    <a:pt x="1531716" y="126357"/>
                  </a:lnTo>
                  <a:lnTo>
                    <a:pt x="1571349" y="149182"/>
                  </a:lnTo>
                  <a:lnTo>
                    <a:pt x="1609854" y="173682"/>
                  </a:lnTo>
                  <a:lnTo>
                    <a:pt x="1647183" y="199805"/>
                  </a:lnTo>
                  <a:lnTo>
                    <a:pt x="1683286" y="227503"/>
                  </a:lnTo>
                  <a:lnTo>
                    <a:pt x="1718112" y="256727"/>
                  </a:lnTo>
                  <a:lnTo>
                    <a:pt x="1751612" y="287425"/>
                  </a:lnTo>
                  <a:lnTo>
                    <a:pt x="1783736" y="319549"/>
                  </a:lnTo>
                  <a:lnTo>
                    <a:pt x="1814434" y="353049"/>
                  </a:lnTo>
                  <a:lnTo>
                    <a:pt x="1843658" y="387875"/>
                  </a:lnTo>
                  <a:lnTo>
                    <a:pt x="1871356" y="423978"/>
                  </a:lnTo>
                  <a:lnTo>
                    <a:pt x="1897480" y="461307"/>
                  </a:lnTo>
                  <a:lnTo>
                    <a:pt x="1921979" y="499812"/>
                  </a:lnTo>
                  <a:lnTo>
                    <a:pt x="1944804" y="539446"/>
                  </a:lnTo>
                  <a:lnTo>
                    <a:pt x="1965905" y="580156"/>
                  </a:lnTo>
                  <a:lnTo>
                    <a:pt x="1985232" y="621894"/>
                  </a:lnTo>
                  <a:lnTo>
                    <a:pt x="2002736" y="664610"/>
                  </a:lnTo>
                  <a:lnTo>
                    <a:pt x="2018367" y="708255"/>
                  </a:lnTo>
                  <a:lnTo>
                    <a:pt x="2032076" y="752778"/>
                  </a:lnTo>
                  <a:lnTo>
                    <a:pt x="2043811" y="798130"/>
                  </a:lnTo>
                  <a:lnTo>
                    <a:pt x="2053525" y="844261"/>
                  </a:lnTo>
                  <a:lnTo>
                    <a:pt x="2061166" y="891121"/>
                  </a:lnTo>
                  <a:lnTo>
                    <a:pt x="2066686" y="938661"/>
                  </a:lnTo>
                  <a:lnTo>
                    <a:pt x="2070034" y="986831"/>
                  </a:lnTo>
                  <a:lnTo>
                    <a:pt x="2071162" y="1035581"/>
                  </a:lnTo>
                  <a:lnTo>
                    <a:pt x="2070034" y="1084331"/>
                  </a:lnTo>
                  <a:lnTo>
                    <a:pt x="2066686" y="1132500"/>
                  </a:lnTo>
                  <a:lnTo>
                    <a:pt x="2061166" y="1180040"/>
                  </a:lnTo>
                  <a:lnTo>
                    <a:pt x="2053525" y="1226900"/>
                  </a:lnTo>
                  <a:lnTo>
                    <a:pt x="2043811" y="1273031"/>
                  </a:lnTo>
                  <a:lnTo>
                    <a:pt x="2032076" y="1318383"/>
                  </a:lnTo>
                  <a:lnTo>
                    <a:pt x="2018367" y="1362906"/>
                  </a:lnTo>
                  <a:lnTo>
                    <a:pt x="2002736" y="1406551"/>
                  </a:lnTo>
                  <a:lnTo>
                    <a:pt x="1985232" y="1449267"/>
                  </a:lnTo>
                  <a:lnTo>
                    <a:pt x="1965905" y="1491005"/>
                  </a:lnTo>
                  <a:lnTo>
                    <a:pt x="1944804" y="1531716"/>
                  </a:lnTo>
                  <a:lnTo>
                    <a:pt x="1921979" y="1571349"/>
                  </a:lnTo>
                  <a:lnTo>
                    <a:pt x="1897480" y="1609854"/>
                  </a:lnTo>
                  <a:lnTo>
                    <a:pt x="1871356" y="1647183"/>
                  </a:lnTo>
                  <a:lnTo>
                    <a:pt x="1843658" y="1683286"/>
                  </a:lnTo>
                  <a:lnTo>
                    <a:pt x="1814434" y="1718112"/>
                  </a:lnTo>
                  <a:lnTo>
                    <a:pt x="1783736" y="1751612"/>
                  </a:lnTo>
                  <a:lnTo>
                    <a:pt x="1751612" y="1783736"/>
                  </a:lnTo>
                  <a:lnTo>
                    <a:pt x="1718112" y="1814434"/>
                  </a:lnTo>
                  <a:lnTo>
                    <a:pt x="1683286" y="1843658"/>
                  </a:lnTo>
                  <a:lnTo>
                    <a:pt x="1647183" y="1871356"/>
                  </a:lnTo>
                  <a:lnTo>
                    <a:pt x="1609854" y="1897480"/>
                  </a:lnTo>
                  <a:lnTo>
                    <a:pt x="1571349" y="1921979"/>
                  </a:lnTo>
                  <a:lnTo>
                    <a:pt x="1531716" y="1944804"/>
                  </a:lnTo>
                  <a:lnTo>
                    <a:pt x="1491005" y="1965905"/>
                  </a:lnTo>
                  <a:lnTo>
                    <a:pt x="1449267" y="1985232"/>
                  </a:lnTo>
                  <a:lnTo>
                    <a:pt x="1406551" y="2002736"/>
                  </a:lnTo>
                  <a:lnTo>
                    <a:pt x="1362906" y="2018367"/>
                  </a:lnTo>
                  <a:lnTo>
                    <a:pt x="1318383" y="2032076"/>
                  </a:lnTo>
                  <a:lnTo>
                    <a:pt x="1273031" y="2043811"/>
                  </a:lnTo>
                  <a:lnTo>
                    <a:pt x="1226900" y="2053525"/>
                  </a:lnTo>
                  <a:lnTo>
                    <a:pt x="1180040" y="2061166"/>
                  </a:lnTo>
                  <a:lnTo>
                    <a:pt x="1132500" y="2066686"/>
                  </a:lnTo>
                  <a:lnTo>
                    <a:pt x="1084331" y="2070034"/>
                  </a:lnTo>
                  <a:lnTo>
                    <a:pt x="1035581" y="2071162"/>
                  </a:lnTo>
                  <a:lnTo>
                    <a:pt x="986831" y="2070034"/>
                  </a:lnTo>
                  <a:lnTo>
                    <a:pt x="938662" y="2066686"/>
                  </a:lnTo>
                  <a:lnTo>
                    <a:pt x="891123" y="2061166"/>
                  </a:lnTo>
                  <a:lnTo>
                    <a:pt x="844263" y="2053525"/>
                  </a:lnTo>
                  <a:lnTo>
                    <a:pt x="798133" y="2043811"/>
                  </a:lnTo>
                  <a:lnTo>
                    <a:pt x="752782" y="2032076"/>
                  </a:lnTo>
                  <a:lnTo>
                    <a:pt x="708259" y="2018367"/>
                  </a:lnTo>
                  <a:lnTo>
                    <a:pt x="664615" y="2002736"/>
                  </a:lnTo>
                  <a:lnTo>
                    <a:pt x="621899" y="1985232"/>
                  </a:lnTo>
                  <a:lnTo>
                    <a:pt x="580161" y="1965905"/>
                  </a:lnTo>
                  <a:lnTo>
                    <a:pt x="539450" y="1944804"/>
                  </a:lnTo>
                  <a:lnTo>
                    <a:pt x="499817" y="1921979"/>
                  </a:lnTo>
                  <a:lnTo>
                    <a:pt x="461311" y="1897480"/>
                  </a:lnTo>
                  <a:lnTo>
                    <a:pt x="423982" y="1871356"/>
                  </a:lnTo>
                  <a:lnTo>
                    <a:pt x="387880" y="1843658"/>
                  </a:lnTo>
                  <a:lnTo>
                    <a:pt x="353054" y="1814434"/>
                  </a:lnTo>
                  <a:lnTo>
                    <a:pt x="319553" y="1783736"/>
                  </a:lnTo>
                  <a:lnTo>
                    <a:pt x="287429" y="1751612"/>
                  </a:lnTo>
                  <a:lnTo>
                    <a:pt x="256730" y="1718112"/>
                  </a:lnTo>
                  <a:lnTo>
                    <a:pt x="227507" y="1683286"/>
                  </a:lnTo>
                  <a:lnTo>
                    <a:pt x="199808" y="1647183"/>
                  </a:lnTo>
                  <a:lnTo>
                    <a:pt x="173684" y="1609854"/>
                  </a:lnTo>
                  <a:lnTo>
                    <a:pt x="149185" y="1571349"/>
                  </a:lnTo>
                  <a:lnTo>
                    <a:pt x="126359" y="1531716"/>
                  </a:lnTo>
                  <a:lnTo>
                    <a:pt x="105258" y="1491005"/>
                  </a:lnTo>
                  <a:lnTo>
                    <a:pt x="85930" y="1449267"/>
                  </a:lnTo>
                  <a:lnTo>
                    <a:pt x="68426" y="1406551"/>
                  </a:lnTo>
                  <a:lnTo>
                    <a:pt x="52795" y="1362906"/>
                  </a:lnTo>
                  <a:lnTo>
                    <a:pt x="39086" y="1318383"/>
                  </a:lnTo>
                  <a:lnTo>
                    <a:pt x="27350" y="1273031"/>
                  </a:lnTo>
                  <a:lnTo>
                    <a:pt x="17637" y="1226900"/>
                  </a:lnTo>
                  <a:lnTo>
                    <a:pt x="9995" y="1180040"/>
                  </a:lnTo>
                  <a:lnTo>
                    <a:pt x="4475" y="1132500"/>
                  </a:lnTo>
                  <a:lnTo>
                    <a:pt x="1127" y="1084331"/>
                  </a:lnTo>
                  <a:lnTo>
                    <a:pt x="0" y="1035581"/>
                  </a:lnTo>
                  <a:close/>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grpSp>
          <p:nvGrpSpPr>
            <p:cNvPr id="43" name="Group 42">
              <a:extLst>
                <a:ext uri="{FF2B5EF4-FFF2-40B4-BE49-F238E27FC236}">
                  <a16:creationId xmlns:a16="http://schemas.microsoft.com/office/drawing/2014/main" id="{3B055F8B-8CAD-4DB4-9FAA-77B8845F1656}"/>
                </a:ext>
              </a:extLst>
            </p:cNvPr>
            <p:cNvGrpSpPr/>
            <p:nvPr/>
          </p:nvGrpSpPr>
          <p:grpSpPr>
            <a:xfrm>
              <a:off x="3713976" y="3129384"/>
              <a:ext cx="832159" cy="831068"/>
              <a:chOff x="4825817" y="5148696"/>
              <a:chExt cx="1405315" cy="1403473"/>
            </a:xfrm>
          </p:grpSpPr>
          <p:sp>
            <p:nvSpPr>
              <p:cNvPr id="45" name="object 29">
                <a:extLst>
                  <a:ext uri="{FF2B5EF4-FFF2-40B4-BE49-F238E27FC236}">
                    <a16:creationId xmlns:a16="http://schemas.microsoft.com/office/drawing/2014/main" id="{6C035D7E-4E5F-4A78-A5B7-945446D5A08D}"/>
                  </a:ext>
                </a:extLst>
              </p:cNvPr>
              <p:cNvSpPr/>
              <p:nvPr/>
            </p:nvSpPr>
            <p:spPr>
              <a:xfrm>
                <a:off x="5831409" y="5313089"/>
                <a:ext cx="280670" cy="280670"/>
              </a:xfrm>
              <a:custGeom>
                <a:avLst/>
                <a:gdLst/>
                <a:ahLst/>
                <a:cxnLst/>
                <a:rect l="l" t="t" r="r" b="b"/>
                <a:pathLst>
                  <a:path w="280670" h="280670">
                    <a:moveTo>
                      <a:pt x="229029" y="248746"/>
                    </a:moveTo>
                    <a:lnTo>
                      <a:pt x="209688" y="262056"/>
                    </a:lnTo>
                    <a:lnTo>
                      <a:pt x="188193" y="272023"/>
                    </a:lnTo>
                    <a:lnTo>
                      <a:pt x="164915" y="278275"/>
                    </a:lnTo>
                    <a:lnTo>
                      <a:pt x="140226" y="280441"/>
                    </a:lnTo>
                    <a:lnTo>
                      <a:pt x="95904" y="273292"/>
                    </a:lnTo>
                    <a:lnTo>
                      <a:pt x="57411" y="253385"/>
                    </a:lnTo>
                    <a:lnTo>
                      <a:pt x="27056" y="223030"/>
                    </a:lnTo>
                    <a:lnTo>
                      <a:pt x="7149" y="184537"/>
                    </a:lnTo>
                    <a:lnTo>
                      <a:pt x="0" y="140215"/>
                    </a:lnTo>
                    <a:lnTo>
                      <a:pt x="7149" y="95895"/>
                    </a:lnTo>
                    <a:lnTo>
                      <a:pt x="27056" y="57404"/>
                    </a:lnTo>
                    <a:lnTo>
                      <a:pt x="57411" y="27052"/>
                    </a:lnTo>
                    <a:lnTo>
                      <a:pt x="95904" y="7147"/>
                    </a:lnTo>
                    <a:lnTo>
                      <a:pt x="140226" y="0"/>
                    </a:lnTo>
                    <a:lnTo>
                      <a:pt x="184547" y="7147"/>
                    </a:lnTo>
                    <a:lnTo>
                      <a:pt x="223040" y="27052"/>
                    </a:lnTo>
                    <a:lnTo>
                      <a:pt x="253396" y="57404"/>
                    </a:lnTo>
                    <a:lnTo>
                      <a:pt x="273303" y="95895"/>
                    </a:lnTo>
                    <a:lnTo>
                      <a:pt x="280452" y="140215"/>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46" name="object 31">
                <a:extLst>
                  <a:ext uri="{FF2B5EF4-FFF2-40B4-BE49-F238E27FC236}">
                    <a16:creationId xmlns:a16="http://schemas.microsoft.com/office/drawing/2014/main" id="{BE54679A-9099-4892-89EF-79A11913F4CF}"/>
                  </a:ext>
                </a:extLst>
              </p:cNvPr>
              <p:cNvSpPr/>
              <p:nvPr/>
            </p:nvSpPr>
            <p:spPr>
              <a:xfrm>
                <a:off x="5712754" y="5696407"/>
                <a:ext cx="518159" cy="690880"/>
              </a:xfrm>
              <a:custGeom>
                <a:avLst/>
                <a:gdLst/>
                <a:ahLst/>
                <a:cxnLst/>
                <a:rect l="l" t="t" r="r" b="b"/>
                <a:pathLst>
                  <a:path w="518160" h="690879">
                    <a:moveTo>
                      <a:pt x="342219" y="690764"/>
                    </a:moveTo>
                    <a:lnTo>
                      <a:pt x="0" y="690764"/>
                    </a:lnTo>
                    <a:lnTo>
                      <a:pt x="0" y="133744"/>
                    </a:lnTo>
                    <a:lnTo>
                      <a:pt x="6818" y="91472"/>
                    </a:lnTo>
                    <a:lnTo>
                      <a:pt x="25806" y="54758"/>
                    </a:lnTo>
                    <a:lnTo>
                      <a:pt x="54760" y="25805"/>
                    </a:lnTo>
                    <a:lnTo>
                      <a:pt x="91477" y="6818"/>
                    </a:lnTo>
                    <a:lnTo>
                      <a:pt x="133755" y="0"/>
                    </a:lnTo>
                    <a:lnTo>
                      <a:pt x="384009" y="0"/>
                    </a:lnTo>
                    <a:lnTo>
                      <a:pt x="426286" y="6818"/>
                    </a:lnTo>
                    <a:lnTo>
                      <a:pt x="463003" y="25805"/>
                    </a:lnTo>
                    <a:lnTo>
                      <a:pt x="491957" y="54758"/>
                    </a:lnTo>
                    <a:lnTo>
                      <a:pt x="510945" y="91472"/>
                    </a:lnTo>
                    <a:lnTo>
                      <a:pt x="517764" y="133744"/>
                    </a:lnTo>
                    <a:lnTo>
                      <a:pt x="517764" y="364386"/>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47" name="object 32">
                <a:extLst>
                  <a:ext uri="{FF2B5EF4-FFF2-40B4-BE49-F238E27FC236}">
                    <a16:creationId xmlns:a16="http://schemas.microsoft.com/office/drawing/2014/main" id="{722539D8-BDBB-4451-B56A-ABC95E73908F}"/>
                  </a:ext>
                </a:extLst>
              </p:cNvPr>
              <p:cNvSpPr/>
              <p:nvPr/>
            </p:nvSpPr>
            <p:spPr>
              <a:xfrm>
                <a:off x="6182872" y="6178460"/>
                <a:ext cx="48260" cy="208915"/>
              </a:xfrm>
              <a:custGeom>
                <a:avLst/>
                <a:gdLst/>
                <a:ahLst/>
                <a:cxnLst/>
                <a:rect l="l" t="t" r="r" b="b"/>
                <a:pathLst>
                  <a:path w="48260" h="208914">
                    <a:moveTo>
                      <a:pt x="47642" y="0"/>
                    </a:moveTo>
                    <a:lnTo>
                      <a:pt x="0" y="208716"/>
                    </a:lnTo>
                    <a:lnTo>
                      <a:pt x="47642" y="208716"/>
                    </a:lnTo>
                    <a:lnTo>
                      <a:pt x="47642" y="0"/>
                    </a:lnTo>
                    <a:close/>
                  </a:path>
                </a:pathLst>
              </a:custGeom>
              <a:solidFill>
                <a:srgbClr val="ECEDED"/>
              </a:solidFill>
            </p:spPr>
            <p:txBody>
              <a:bodyPr wrap="square" lIns="0" tIns="0" rIns="0" bIns="0" rtlCol="0"/>
              <a:lstStyle/>
              <a:p>
                <a:pPr defTabSz="541508">
                  <a:defRPr/>
                </a:pPr>
                <a:endParaRPr sz="1066">
                  <a:solidFill>
                    <a:prstClr val="black"/>
                  </a:solidFill>
                  <a:latin typeface="Calibri"/>
                </a:endParaRPr>
              </a:p>
            </p:txBody>
          </p:sp>
          <p:sp>
            <p:nvSpPr>
              <p:cNvPr id="48" name="object 33">
                <a:extLst>
                  <a:ext uri="{FF2B5EF4-FFF2-40B4-BE49-F238E27FC236}">
                    <a16:creationId xmlns:a16="http://schemas.microsoft.com/office/drawing/2014/main" id="{A0065F1B-C718-4EAE-B813-60FC52D63C37}"/>
                  </a:ext>
                </a:extLst>
              </p:cNvPr>
              <p:cNvSpPr/>
              <p:nvPr/>
            </p:nvSpPr>
            <p:spPr>
              <a:xfrm>
                <a:off x="6182872" y="6178460"/>
                <a:ext cx="48260" cy="208915"/>
              </a:xfrm>
              <a:custGeom>
                <a:avLst/>
                <a:gdLst/>
                <a:ahLst/>
                <a:cxnLst/>
                <a:rect l="l" t="t" r="r" b="b"/>
                <a:pathLst>
                  <a:path w="48260" h="208914">
                    <a:moveTo>
                      <a:pt x="47642" y="0"/>
                    </a:moveTo>
                    <a:lnTo>
                      <a:pt x="47642" y="208716"/>
                    </a:lnTo>
                    <a:lnTo>
                      <a:pt x="0" y="208716"/>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49" name="object 34">
                <a:extLst>
                  <a:ext uri="{FF2B5EF4-FFF2-40B4-BE49-F238E27FC236}">
                    <a16:creationId xmlns:a16="http://schemas.microsoft.com/office/drawing/2014/main" id="{4F0129BB-1DCF-4436-999C-22A050D5827B}"/>
                  </a:ext>
                </a:extLst>
              </p:cNvPr>
              <p:cNvSpPr/>
              <p:nvPr/>
            </p:nvSpPr>
            <p:spPr>
              <a:xfrm>
                <a:off x="5971637" y="5593535"/>
                <a:ext cx="0" cy="102870"/>
              </a:xfrm>
              <a:custGeom>
                <a:avLst/>
                <a:gdLst/>
                <a:ahLst/>
                <a:cxnLst/>
                <a:rect l="l" t="t" r="r" b="b"/>
                <a:pathLst>
                  <a:path h="102870">
                    <a:moveTo>
                      <a:pt x="0" y="0"/>
                    </a:moveTo>
                    <a:lnTo>
                      <a:pt x="0" y="102865"/>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50" name="object 35">
                <a:extLst>
                  <a:ext uri="{FF2B5EF4-FFF2-40B4-BE49-F238E27FC236}">
                    <a16:creationId xmlns:a16="http://schemas.microsoft.com/office/drawing/2014/main" id="{75D30EFE-242C-4985-8114-5B181BFAD54C}"/>
                  </a:ext>
                </a:extLst>
              </p:cNvPr>
              <p:cNvSpPr/>
              <p:nvPr/>
            </p:nvSpPr>
            <p:spPr>
              <a:xfrm>
                <a:off x="6130310" y="5907291"/>
                <a:ext cx="0" cy="404495"/>
              </a:xfrm>
              <a:custGeom>
                <a:avLst/>
                <a:gdLst/>
                <a:ahLst/>
                <a:cxnLst/>
                <a:rect l="l" t="t" r="r" b="b"/>
                <a:pathLst>
                  <a:path h="404495">
                    <a:moveTo>
                      <a:pt x="0" y="0"/>
                    </a:moveTo>
                    <a:lnTo>
                      <a:pt x="0" y="404186"/>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51" name="object 36">
                <a:extLst>
                  <a:ext uri="{FF2B5EF4-FFF2-40B4-BE49-F238E27FC236}">
                    <a16:creationId xmlns:a16="http://schemas.microsoft.com/office/drawing/2014/main" id="{8D7446F5-C503-4B36-A68E-BACC499D2653}"/>
                  </a:ext>
                </a:extLst>
              </p:cNvPr>
              <p:cNvSpPr/>
              <p:nvPr/>
            </p:nvSpPr>
            <p:spPr>
              <a:xfrm>
                <a:off x="5831409" y="5907291"/>
                <a:ext cx="0" cy="480059"/>
              </a:xfrm>
              <a:custGeom>
                <a:avLst/>
                <a:gdLst/>
                <a:ahLst/>
                <a:cxnLst/>
                <a:rect l="l" t="t" r="r" b="b"/>
                <a:pathLst>
                  <a:path h="480060">
                    <a:moveTo>
                      <a:pt x="0" y="0"/>
                    </a:moveTo>
                    <a:lnTo>
                      <a:pt x="0" y="47988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52" name="object 38">
                <a:extLst>
                  <a:ext uri="{FF2B5EF4-FFF2-40B4-BE49-F238E27FC236}">
                    <a16:creationId xmlns:a16="http://schemas.microsoft.com/office/drawing/2014/main" id="{ABA4EC47-9A0E-4876-9884-B543866CE696}"/>
                  </a:ext>
                </a:extLst>
              </p:cNvPr>
              <p:cNvSpPr/>
              <p:nvPr/>
            </p:nvSpPr>
            <p:spPr>
              <a:xfrm>
                <a:off x="4944477" y="5313084"/>
                <a:ext cx="280670" cy="280670"/>
              </a:xfrm>
              <a:custGeom>
                <a:avLst/>
                <a:gdLst/>
                <a:ahLst/>
                <a:cxnLst/>
                <a:rect l="l" t="t" r="r" b="b"/>
                <a:pathLst>
                  <a:path w="280670" h="280670">
                    <a:moveTo>
                      <a:pt x="0" y="140226"/>
                    </a:moveTo>
                    <a:lnTo>
                      <a:pt x="7149" y="95904"/>
                    </a:lnTo>
                    <a:lnTo>
                      <a:pt x="27056" y="57411"/>
                    </a:lnTo>
                    <a:lnTo>
                      <a:pt x="57411" y="27056"/>
                    </a:lnTo>
                    <a:lnTo>
                      <a:pt x="95904" y="7149"/>
                    </a:lnTo>
                    <a:lnTo>
                      <a:pt x="140226" y="0"/>
                    </a:lnTo>
                    <a:lnTo>
                      <a:pt x="184547" y="7149"/>
                    </a:lnTo>
                    <a:lnTo>
                      <a:pt x="223040" y="27056"/>
                    </a:lnTo>
                    <a:lnTo>
                      <a:pt x="253396" y="57411"/>
                    </a:lnTo>
                    <a:lnTo>
                      <a:pt x="273303" y="95904"/>
                    </a:lnTo>
                    <a:lnTo>
                      <a:pt x="280452" y="140226"/>
                    </a:lnTo>
                    <a:lnTo>
                      <a:pt x="273303" y="184547"/>
                    </a:lnTo>
                    <a:lnTo>
                      <a:pt x="253396" y="223040"/>
                    </a:lnTo>
                    <a:lnTo>
                      <a:pt x="223040" y="253396"/>
                    </a:lnTo>
                    <a:lnTo>
                      <a:pt x="184547" y="273303"/>
                    </a:lnTo>
                    <a:lnTo>
                      <a:pt x="140226" y="280452"/>
                    </a:lnTo>
                    <a:lnTo>
                      <a:pt x="95904" y="273303"/>
                    </a:lnTo>
                    <a:lnTo>
                      <a:pt x="57411" y="253396"/>
                    </a:lnTo>
                    <a:lnTo>
                      <a:pt x="27056" y="223040"/>
                    </a:lnTo>
                    <a:lnTo>
                      <a:pt x="7149" y="184547"/>
                    </a:lnTo>
                    <a:lnTo>
                      <a:pt x="0" y="140226"/>
                    </a:lnTo>
                    <a:close/>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53" name="object 40">
                <a:extLst>
                  <a:ext uri="{FF2B5EF4-FFF2-40B4-BE49-F238E27FC236}">
                    <a16:creationId xmlns:a16="http://schemas.microsoft.com/office/drawing/2014/main" id="{B74CCA38-8E3A-413D-A55E-09F15C41292C}"/>
                  </a:ext>
                </a:extLst>
              </p:cNvPr>
              <p:cNvSpPr/>
              <p:nvPr/>
            </p:nvSpPr>
            <p:spPr>
              <a:xfrm>
                <a:off x="4825817" y="5955907"/>
                <a:ext cx="208915" cy="431800"/>
              </a:xfrm>
              <a:custGeom>
                <a:avLst/>
                <a:gdLst/>
                <a:ahLst/>
                <a:cxnLst/>
                <a:rect l="l" t="t" r="r" b="b"/>
                <a:pathLst>
                  <a:path w="208914" h="431800">
                    <a:moveTo>
                      <a:pt x="208496" y="431264"/>
                    </a:moveTo>
                    <a:lnTo>
                      <a:pt x="0" y="431264"/>
                    </a:ln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54" name="object 42">
                <a:extLst>
                  <a:ext uri="{FF2B5EF4-FFF2-40B4-BE49-F238E27FC236}">
                    <a16:creationId xmlns:a16="http://schemas.microsoft.com/office/drawing/2014/main" id="{DB6A587B-E2A7-4CD0-885D-7F8DA7A270F5}"/>
                  </a:ext>
                </a:extLst>
              </p:cNvPr>
              <p:cNvSpPr/>
              <p:nvPr/>
            </p:nvSpPr>
            <p:spPr>
              <a:xfrm>
                <a:off x="4825820" y="5696400"/>
                <a:ext cx="518159" cy="690880"/>
              </a:xfrm>
              <a:custGeom>
                <a:avLst/>
                <a:gdLst/>
                <a:ahLst/>
                <a:cxnLst/>
                <a:rect l="l" t="t" r="r" b="b"/>
                <a:pathLst>
                  <a:path w="518160" h="690879">
                    <a:moveTo>
                      <a:pt x="0" y="133755"/>
                    </a:moveTo>
                    <a:lnTo>
                      <a:pt x="6818" y="91477"/>
                    </a:lnTo>
                    <a:lnTo>
                      <a:pt x="25806" y="54760"/>
                    </a:lnTo>
                    <a:lnTo>
                      <a:pt x="54760" y="25806"/>
                    </a:lnTo>
                    <a:lnTo>
                      <a:pt x="91477" y="6818"/>
                    </a:lnTo>
                    <a:lnTo>
                      <a:pt x="133755" y="0"/>
                    </a:lnTo>
                    <a:lnTo>
                      <a:pt x="384009" y="0"/>
                    </a:lnTo>
                    <a:lnTo>
                      <a:pt x="426286" y="6818"/>
                    </a:lnTo>
                    <a:lnTo>
                      <a:pt x="463003" y="25806"/>
                    </a:lnTo>
                    <a:lnTo>
                      <a:pt x="491957" y="54760"/>
                    </a:lnTo>
                    <a:lnTo>
                      <a:pt x="510945" y="91477"/>
                    </a:lnTo>
                    <a:lnTo>
                      <a:pt x="517764" y="133755"/>
                    </a:lnTo>
                    <a:lnTo>
                      <a:pt x="517764" y="690774"/>
                    </a:lnTo>
                    <a:lnTo>
                      <a:pt x="402909" y="690774"/>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55" name="object 43">
                <a:extLst>
                  <a:ext uri="{FF2B5EF4-FFF2-40B4-BE49-F238E27FC236}">
                    <a16:creationId xmlns:a16="http://schemas.microsoft.com/office/drawing/2014/main" id="{AC387EC7-C082-4309-9FB0-A8FA9EC67FC7}"/>
                  </a:ext>
                </a:extLst>
              </p:cNvPr>
              <p:cNvSpPr/>
              <p:nvPr/>
            </p:nvSpPr>
            <p:spPr>
              <a:xfrm>
                <a:off x="5084704" y="5593535"/>
                <a:ext cx="0" cy="102870"/>
              </a:xfrm>
              <a:custGeom>
                <a:avLst/>
                <a:gdLst/>
                <a:ahLst/>
                <a:cxnLst/>
                <a:rect l="l" t="t" r="r" b="b"/>
                <a:pathLst>
                  <a:path h="102870">
                    <a:moveTo>
                      <a:pt x="0" y="0"/>
                    </a:moveTo>
                    <a:lnTo>
                      <a:pt x="0" y="102865"/>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56" name="object 44">
                <a:extLst>
                  <a:ext uri="{FF2B5EF4-FFF2-40B4-BE49-F238E27FC236}">
                    <a16:creationId xmlns:a16="http://schemas.microsoft.com/office/drawing/2014/main" id="{B963119E-DA49-4EC3-AF0F-BDD247314A5F}"/>
                  </a:ext>
                </a:extLst>
              </p:cNvPr>
              <p:cNvSpPr/>
              <p:nvPr/>
            </p:nvSpPr>
            <p:spPr>
              <a:xfrm>
                <a:off x="5243383" y="5907291"/>
                <a:ext cx="0" cy="480059"/>
              </a:xfrm>
              <a:custGeom>
                <a:avLst/>
                <a:gdLst/>
                <a:ahLst/>
                <a:cxnLst/>
                <a:rect l="l" t="t" r="r" b="b"/>
                <a:pathLst>
                  <a:path h="480060">
                    <a:moveTo>
                      <a:pt x="0" y="0"/>
                    </a:moveTo>
                    <a:lnTo>
                      <a:pt x="0" y="47988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57" name="object 45">
                <a:extLst>
                  <a:ext uri="{FF2B5EF4-FFF2-40B4-BE49-F238E27FC236}">
                    <a16:creationId xmlns:a16="http://schemas.microsoft.com/office/drawing/2014/main" id="{066F88D1-B70E-46E4-84BA-FCF5F9BFF422}"/>
                  </a:ext>
                </a:extLst>
              </p:cNvPr>
              <p:cNvSpPr/>
              <p:nvPr/>
            </p:nvSpPr>
            <p:spPr>
              <a:xfrm>
                <a:off x="4944477" y="6267992"/>
                <a:ext cx="0" cy="119380"/>
              </a:xfrm>
              <a:custGeom>
                <a:avLst/>
                <a:gdLst/>
                <a:ahLst/>
                <a:cxnLst/>
                <a:rect l="l" t="t" r="r" b="b"/>
                <a:pathLst>
                  <a:path h="119379">
                    <a:moveTo>
                      <a:pt x="0" y="0"/>
                    </a:moveTo>
                    <a:lnTo>
                      <a:pt x="0" y="119179"/>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58" name="object 46">
                <a:extLst>
                  <a:ext uri="{FF2B5EF4-FFF2-40B4-BE49-F238E27FC236}">
                    <a16:creationId xmlns:a16="http://schemas.microsoft.com/office/drawing/2014/main" id="{A394B3AD-2A82-40C2-8817-066B66005650}"/>
                  </a:ext>
                </a:extLst>
              </p:cNvPr>
              <p:cNvSpPr/>
              <p:nvPr/>
            </p:nvSpPr>
            <p:spPr>
              <a:xfrm>
                <a:off x="4944477" y="5907291"/>
                <a:ext cx="0" cy="230504"/>
              </a:xfrm>
              <a:custGeom>
                <a:avLst/>
                <a:gdLst/>
                <a:ahLst/>
                <a:cxnLst/>
                <a:rect l="l" t="t" r="r" b="b"/>
                <a:pathLst>
                  <a:path h="230504">
                    <a:moveTo>
                      <a:pt x="0" y="0"/>
                    </a:moveTo>
                    <a:lnTo>
                      <a:pt x="0" y="230244"/>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59" name="object 48">
                <a:extLst>
                  <a:ext uri="{FF2B5EF4-FFF2-40B4-BE49-F238E27FC236}">
                    <a16:creationId xmlns:a16="http://schemas.microsoft.com/office/drawing/2014/main" id="{3B2FCE4F-43A8-406A-9AFE-EAE315570241}"/>
                  </a:ext>
                </a:extLst>
              </p:cNvPr>
              <p:cNvSpPr/>
              <p:nvPr/>
            </p:nvSpPr>
            <p:spPr>
              <a:xfrm>
                <a:off x="5346456" y="5148696"/>
                <a:ext cx="366395" cy="366395"/>
              </a:xfrm>
              <a:custGeom>
                <a:avLst/>
                <a:gdLst/>
                <a:ahLst/>
                <a:cxnLst/>
                <a:rect l="l" t="t" r="r" b="b"/>
                <a:pathLst>
                  <a:path w="366395" h="366395">
                    <a:moveTo>
                      <a:pt x="72395" y="37265"/>
                    </a:moveTo>
                    <a:lnTo>
                      <a:pt x="96827" y="21574"/>
                    </a:lnTo>
                    <a:lnTo>
                      <a:pt x="123703" y="9860"/>
                    </a:lnTo>
                    <a:lnTo>
                      <a:pt x="152612" y="2533"/>
                    </a:lnTo>
                    <a:lnTo>
                      <a:pt x="183146" y="0"/>
                    </a:lnTo>
                    <a:lnTo>
                      <a:pt x="231833" y="6542"/>
                    </a:lnTo>
                    <a:lnTo>
                      <a:pt x="275583" y="25004"/>
                    </a:lnTo>
                    <a:lnTo>
                      <a:pt x="312650" y="53642"/>
                    </a:lnTo>
                    <a:lnTo>
                      <a:pt x="341287" y="90708"/>
                    </a:lnTo>
                    <a:lnTo>
                      <a:pt x="359750" y="134458"/>
                    </a:lnTo>
                    <a:lnTo>
                      <a:pt x="366292" y="183146"/>
                    </a:lnTo>
                    <a:lnTo>
                      <a:pt x="359750" y="231833"/>
                    </a:lnTo>
                    <a:lnTo>
                      <a:pt x="341287" y="275583"/>
                    </a:lnTo>
                    <a:lnTo>
                      <a:pt x="312650" y="312650"/>
                    </a:lnTo>
                    <a:lnTo>
                      <a:pt x="275583" y="341287"/>
                    </a:lnTo>
                    <a:lnTo>
                      <a:pt x="231833" y="359750"/>
                    </a:lnTo>
                    <a:lnTo>
                      <a:pt x="183146" y="366292"/>
                    </a:lnTo>
                    <a:lnTo>
                      <a:pt x="134458" y="359750"/>
                    </a:lnTo>
                    <a:lnTo>
                      <a:pt x="90708" y="341287"/>
                    </a:lnTo>
                    <a:lnTo>
                      <a:pt x="53642" y="312650"/>
                    </a:lnTo>
                    <a:lnTo>
                      <a:pt x="25004" y="275583"/>
                    </a:lnTo>
                    <a:lnTo>
                      <a:pt x="6542" y="231833"/>
                    </a:lnTo>
                    <a:lnTo>
                      <a:pt x="0" y="183146"/>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60" name="object 49">
                <a:extLst>
                  <a:ext uri="{FF2B5EF4-FFF2-40B4-BE49-F238E27FC236}">
                    <a16:creationId xmlns:a16="http://schemas.microsoft.com/office/drawing/2014/main" id="{B15C9333-2051-4EDB-BD9C-C2966FDC075D}"/>
                  </a:ext>
                </a:extLst>
              </p:cNvPr>
              <p:cNvSpPr/>
              <p:nvPr/>
            </p:nvSpPr>
            <p:spPr>
              <a:xfrm>
                <a:off x="5191488" y="5649348"/>
                <a:ext cx="676275" cy="902335"/>
              </a:xfrm>
              <a:custGeom>
                <a:avLst/>
                <a:gdLst/>
                <a:ahLst/>
                <a:cxnLst/>
                <a:rect l="l" t="t" r="r" b="b"/>
                <a:pathLst>
                  <a:path w="676275" h="902334">
                    <a:moveTo>
                      <a:pt x="501555" y="0"/>
                    </a:moveTo>
                    <a:lnTo>
                      <a:pt x="174685" y="0"/>
                    </a:lnTo>
                    <a:lnTo>
                      <a:pt x="128246" y="6239"/>
                    </a:lnTo>
                    <a:lnTo>
                      <a:pt x="86517" y="23849"/>
                    </a:lnTo>
                    <a:lnTo>
                      <a:pt x="51163" y="51164"/>
                    </a:lnTo>
                    <a:lnTo>
                      <a:pt x="23849" y="86520"/>
                    </a:lnTo>
                    <a:lnTo>
                      <a:pt x="6239" y="128252"/>
                    </a:lnTo>
                    <a:lnTo>
                      <a:pt x="0" y="174696"/>
                    </a:lnTo>
                    <a:lnTo>
                      <a:pt x="0" y="902213"/>
                    </a:lnTo>
                    <a:lnTo>
                      <a:pt x="676241" y="902213"/>
                    </a:lnTo>
                    <a:lnTo>
                      <a:pt x="676241" y="174696"/>
                    </a:lnTo>
                    <a:lnTo>
                      <a:pt x="670001" y="128252"/>
                    </a:lnTo>
                    <a:lnTo>
                      <a:pt x="652392" y="86520"/>
                    </a:lnTo>
                    <a:lnTo>
                      <a:pt x="625077" y="51164"/>
                    </a:lnTo>
                    <a:lnTo>
                      <a:pt x="589723" y="23849"/>
                    </a:lnTo>
                    <a:lnTo>
                      <a:pt x="547994" y="6239"/>
                    </a:lnTo>
                    <a:lnTo>
                      <a:pt x="501555" y="0"/>
                    </a:lnTo>
                    <a:close/>
                  </a:path>
                </a:pathLst>
              </a:custGeom>
              <a:solidFill>
                <a:schemeClr val="bg1"/>
              </a:solidFill>
            </p:spPr>
            <p:txBody>
              <a:bodyPr wrap="square" lIns="0" tIns="0" rIns="0" bIns="0" rtlCol="0"/>
              <a:lstStyle/>
              <a:p>
                <a:pPr defTabSz="541508">
                  <a:defRPr/>
                </a:pPr>
                <a:endParaRPr sz="1066">
                  <a:solidFill>
                    <a:prstClr val="black"/>
                  </a:solidFill>
                  <a:latin typeface="Calibri"/>
                </a:endParaRPr>
              </a:p>
            </p:txBody>
          </p:sp>
          <p:sp>
            <p:nvSpPr>
              <p:cNvPr id="61" name="object 50">
                <a:extLst>
                  <a:ext uri="{FF2B5EF4-FFF2-40B4-BE49-F238E27FC236}">
                    <a16:creationId xmlns:a16="http://schemas.microsoft.com/office/drawing/2014/main" id="{CA5DF12B-8523-4216-B37A-F2856B37BD01}"/>
                  </a:ext>
                </a:extLst>
              </p:cNvPr>
              <p:cNvSpPr/>
              <p:nvPr/>
            </p:nvSpPr>
            <p:spPr>
              <a:xfrm>
                <a:off x="5191488" y="5649348"/>
                <a:ext cx="676275" cy="902335"/>
              </a:xfrm>
              <a:custGeom>
                <a:avLst/>
                <a:gdLst/>
                <a:ahLst/>
                <a:cxnLst/>
                <a:rect l="l" t="t" r="r" b="b"/>
                <a:pathLst>
                  <a:path w="676275" h="902334">
                    <a:moveTo>
                      <a:pt x="88395" y="902213"/>
                    </a:moveTo>
                    <a:lnTo>
                      <a:pt x="0" y="902213"/>
                    </a:lnTo>
                    <a:lnTo>
                      <a:pt x="0" y="174696"/>
                    </a:lnTo>
                    <a:lnTo>
                      <a:pt x="6239" y="128252"/>
                    </a:lnTo>
                    <a:lnTo>
                      <a:pt x="23849" y="86520"/>
                    </a:lnTo>
                    <a:lnTo>
                      <a:pt x="51163" y="51164"/>
                    </a:lnTo>
                    <a:lnTo>
                      <a:pt x="86517" y="23849"/>
                    </a:lnTo>
                    <a:lnTo>
                      <a:pt x="128246" y="6239"/>
                    </a:lnTo>
                    <a:lnTo>
                      <a:pt x="174685" y="0"/>
                    </a:lnTo>
                    <a:lnTo>
                      <a:pt x="501555" y="0"/>
                    </a:lnTo>
                    <a:lnTo>
                      <a:pt x="547994" y="6239"/>
                    </a:lnTo>
                    <a:lnTo>
                      <a:pt x="589723" y="23849"/>
                    </a:lnTo>
                    <a:lnTo>
                      <a:pt x="625077" y="51164"/>
                    </a:lnTo>
                    <a:lnTo>
                      <a:pt x="652392" y="86520"/>
                    </a:lnTo>
                    <a:lnTo>
                      <a:pt x="670001" y="128252"/>
                    </a:lnTo>
                    <a:lnTo>
                      <a:pt x="676241" y="174696"/>
                    </a:lnTo>
                    <a:lnTo>
                      <a:pt x="676241" y="902213"/>
                    </a:lnTo>
                    <a:lnTo>
                      <a:pt x="262348" y="902213"/>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62" name="object 51">
                <a:extLst>
                  <a:ext uri="{FF2B5EF4-FFF2-40B4-BE49-F238E27FC236}">
                    <a16:creationId xmlns:a16="http://schemas.microsoft.com/office/drawing/2014/main" id="{5F065D56-9785-4A56-BE62-42DAA28EB74B}"/>
                  </a:ext>
                </a:extLst>
              </p:cNvPr>
              <p:cNvSpPr/>
              <p:nvPr/>
            </p:nvSpPr>
            <p:spPr>
              <a:xfrm>
                <a:off x="5529604" y="5514990"/>
                <a:ext cx="0" cy="134620"/>
              </a:xfrm>
              <a:custGeom>
                <a:avLst/>
                <a:gdLst/>
                <a:ahLst/>
                <a:cxnLst/>
                <a:rect l="l" t="t" r="r" b="b"/>
                <a:pathLst>
                  <a:path h="134620">
                    <a:moveTo>
                      <a:pt x="0" y="0"/>
                    </a:moveTo>
                    <a:lnTo>
                      <a:pt x="0" y="13435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63" name="object 52">
                <a:extLst>
                  <a:ext uri="{FF2B5EF4-FFF2-40B4-BE49-F238E27FC236}">
                    <a16:creationId xmlns:a16="http://schemas.microsoft.com/office/drawing/2014/main" id="{373B16D0-CB64-4D77-9B34-60972C0C0170}"/>
                  </a:ext>
                </a:extLst>
              </p:cNvPr>
              <p:cNvSpPr/>
              <p:nvPr/>
            </p:nvSpPr>
            <p:spPr>
              <a:xfrm>
                <a:off x="5736854" y="5924789"/>
                <a:ext cx="0" cy="627380"/>
              </a:xfrm>
              <a:custGeom>
                <a:avLst/>
                <a:gdLst/>
                <a:ahLst/>
                <a:cxnLst/>
                <a:rect l="l" t="t" r="r" b="b"/>
                <a:pathLst>
                  <a:path h="627379">
                    <a:moveTo>
                      <a:pt x="0" y="0"/>
                    </a:moveTo>
                    <a:lnTo>
                      <a:pt x="0" y="626776"/>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64" name="object 53">
                <a:extLst>
                  <a:ext uri="{FF2B5EF4-FFF2-40B4-BE49-F238E27FC236}">
                    <a16:creationId xmlns:a16="http://schemas.microsoft.com/office/drawing/2014/main" id="{880290E3-5C69-4F96-A0C8-B4B0076584EA}"/>
                  </a:ext>
                </a:extLst>
              </p:cNvPr>
              <p:cNvSpPr/>
              <p:nvPr/>
            </p:nvSpPr>
            <p:spPr>
              <a:xfrm>
                <a:off x="5346461" y="6350703"/>
                <a:ext cx="0" cy="158115"/>
              </a:xfrm>
              <a:custGeom>
                <a:avLst/>
                <a:gdLst/>
                <a:ahLst/>
                <a:cxnLst/>
                <a:rect l="l" t="t" r="r" b="b"/>
                <a:pathLst>
                  <a:path h="158115">
                    <a:moveTo>
                      <a:pt x="0" y="0"/>
                    </a:moveTo>
                    <a:lnTo>
                      <a:pt x="0" y="157743"/>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65" name="object 54">
                <a:extLst>
                  <a:ext uri="{FF2B5EF4-FFF2-40B4-BE49-F238E27FC236}">
                    <a16:creationId xmlns:a16="http://schemas.microsoft.com/office/drawing/2014/main" id="{6A22CB1B-F66C-4175-89A2-BBFB32EA0C51}"/>
                  </a:ext>
                </a:extLst>
              </p:cNvPr>
              <p:cNvSpPr/>
              <p:nvPr/>
            </p:nvSpPr>
            <p:spPr>
              <a:xfrm>
                <a:off x="5346461" y="5924789"/>
                <a:ext cx="0" cy="323850"/>
              </a:xfrm>
              <a:custGeom>
                <a:avLst/>
                <a:gdLst/>
                <a:ahLst/>
                <a:cxnLst/>
                <a:rect l="l" t="t" r="r" b="b"/>
                <a:pathLst>
                  <a:path h="323850">
                    <a:moveTo>
                      <a:pt x="0" y="0"/>
                    </a:moveTo>
                    <a:lnTo>
                      <a:pt x="0" y="323592"/>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grpSp>
        <p:sp>
          <p:nvSpPr>
            <p:cNvPr id="44" name="object 159">
              <a:extLst>
                <a:ext uri="{FF2B5EF4-FFF2-40B4-BE49-F238E27FC236}">
                  <a16:creationId xmlns:a16="http://schemas.microsoft.com/office/drawing/2014/main" id="{D71F3B01-876B-4D0B-BDBC-F4E84CC764A3}"/>
                </a:ext>
              </a:extLst>
            </p:cNvPr>
            <p:cNvSpPr/>
            <p:nvPr/>
          </p:nvSpPr>
          <p:spPr>
            <a:xfrm>
              <a:off x="3849142" y="4797711"/>
              <a:ext cx="550863" cy="0"/>
            </a:xfrm>
            <a:custGeom>
              <a:avLst/>
              <a:gdLst/>
              <a:ahLst/>
              <a:cxnLst/>
              <a:rect l="l" t="t" r="r" b="b"/>
              <a:pathLst>
                <a:path w="930275">
                  <a:moveTo>
                    <a:pt x="0" y="0"/>
                  </a:moveTo>
                  <a:lnTo>
                    <a:pt x="929647" y="0"/>
                  </a:lnTo>
                </a:path>
              </a:pathLst>
            </a:custGeom>
            <a:ln w="31412">
              <a:solidFill>
                <a:srgbClr val="EA3125"/>
              </a:solidFill>
            </a:ln>
          </p:spPr>
          <p:txBody>
            <a:bodyPr wrap="square" lIns="0" tIns="0" rIns="0" bIns="0" rtlCol="0"/>
            <a:lstStyle/>
            <a:p>
              <a:pPr defTabSz="541508">
                <a:defRPr/>
              </a:pPr>
              <a:endParaRPr sz="1066">
                <a:solidFill>
                  <a:prstClr val="black"/>
                </a:solidFill>
                <a:latin typeface="Calibri"/>
              </a:endParaRPr>
            </a:p>
          </p:txBody>
        </p:sp>
      </p:grpSp>
      <p:grpSp>
        <p:nvGrpSpPr>
          <p:cNvPr id="66" name="Group 65">
            <a:extLst>
              <a:ext uri="{FF2B5EF4-FFF2-40B4-BE49-F238E27FC236}">
                <a16:creationId xmlns:a16="http://schemas.microsoft.com/office/drawing/2014/main" id="{24D578FE-84A1-43A9-85CB-C07A2E5CD9A1}"/>
              </a:ext>
            </a:extLst>
          </p:cNvPr>
          <p:cNvGrpSpPr/>
          <p:nvPr/>
        </p:nvGrpSpPr>
        <p:grpSpPr>
          <a:xfrm>
            <a:off x="5482717" y="1639861"/>
            <a:ext cx="1484140" cy="5137376"/>
            <a:chOff x="5528931" y="1639861"/>
            <a:chExt cx="1484140" cy="5137376"/>
          </a:xfrm>
        </p:grpSpPr>
        <p:sp>
          <p:nvSpPr>
            <p:cNvPr id="67" name="object 9">
              <a:extLst>
                <a:ext uri="{FF2B5EF4-FFF2-40B4-BE49-F238E27FC236}">
                  <a16:creationId xmlns:a16="http://schemas.microsoft.com/office/drawing/2014/main" id="{0BB5316C-2387-4878-B75A-E1EF1DC7296A}"/>
                </a:ext>
              </a:extLst>
            </p:cNvPr>
            <p:cNvSpPr txBox="1"/>
            <p:nvPr/>
          </p:nvSpPr>
          <p:spPr>
            <a:xfrm>
              <a:off x="6011273" y="4204136"/>
              <a:ext cx="229746" cy="495859"/>
            </a:xfrm>
            <a:prstGeom prst="rect">
              <a:avLst/>
            </a:prstGeom>
          </p:spPr>
          <p:txBody>
            <a:bodyPr vert="horz" wrap="square" lIns="0" tIns="8272" rIns="0" bIns="0" rtlCol="0">
              <a:spAutoFit/>
            </a:bodyPr>
            <a:lstStyle/>
            <a:p>
              <a:pPr marL="7521" defTabSz="541508">
                <a:spcBef>
                  <a:spcPts val="65"/>
                </a:spcBef>
                <a:defRPr/>
              </a:pPr>
              <a:r>
                <a:rPr sz="3168" b="1" dirty="0">
                  <a:solidFill>
                    <a:srgbClr val="221F1F"/>
                  </a:solidFill>
                  <a:latin typeface="Apex New"/>
                  <a:cs typeface="Apex New"/>
                </a:rPr>
                <a:t>3</a:t>
              </a:r>
              <a:endParaRPr sz="3168">
                <a:solidFill>
                  <a:prstClr val="black"/>
                </a:solidFill>
                <a:latin typeface="Apex New"/>
                <a:cs typeface="Apex New"/>
              </a:endParaRPr>
            </a:p>
          </p:txBody>
        </p:sp>
        <p:sp>
          <p:nvSpPr>
            <p:cNvPr id="68" name="object 12">
              <a:extLst>
                <a:ext uri="{FF2B5EF4-FFF2-40B4-BE49-F238E27FC236}">
                  <a16:creationId xmlns:a16="http://schemas.microsoft.com/office/drawing/2014/main" id="{8B0D2160-88CC-4255-8693-0B53C9025B89}"/>
                </a:ext>
              </a:extLst>
            </p:cNvPr>
            <p:cNvSpPr txBox="1"/>
            <p:nvPr/>
          </p:nvSpPr>
          <p:spPr>
            <a:xfrm>
              <a:off x="5593239" y="4929612"/>
              <a:ext cx="1419832" cy="195199"/>
            </a:xfrm>
            <a:prstGeom prst="rect">
              <a:avLst/>
            </a:prstGeom>
          </p:spPr>
          <p:txBody>
            <a:bodyPr vert="horz" wrap="square" lIns="0" tIns="8272" rIns="0" bIns="0" rtlCol="0">
              <a:spAutoFit/>
            </a:bodyPr>
            <a:lstStyle/>
            <a:p>
              <a:pPr marL="7521" defTabSz="541508">
                <a:spcBef>
                  <a:spcPts val="65"/>
                </a:spcBef>
                <a:defRPr/>
              </a:pPr>
              <a:r>
                <a:rPr sz="1214" spc="3" dirty="0">
                  <a:solidFill>
                    <a:srgbClr val="221F1F"/>
                  </a:solidFill>
                  <a:latin typeface="ApexNew-Book"/>
                  <a:cs typeface="ApexNew-Book"/>
                </a:rPr>
                <a:t>Asset</a:t>
              </a:r>
              <a:r>
                <a:rPr sz="1214" spc="-24" dirty="0">
                  <a:solidFill>
                    <a:srgbClr val="221F1F"/>
                  </a:solidFill>
                  <a:latin typeface="ApexNew-Book"/>
                  <a:cs typeface="ApexNew-Book"/>
                </a:rPr>
                <a:t> </a:t>
              </a:r>
              <a:r>
                <a:rPr sz="1214" dirty="0">
                  <a:solidFill>
                    <a:srgbClr val="221F1F"/>
                  </a:solidFill>
                  <a:latin typeface="ApexNew-Book"/>
                  <a:cs typeface="ApexNew-Book"/>
                </a:rPr>
                <a:t>Utilisation</a:t>
              </a:r>
              <a:endParaRPr sz="1214" dirty="0">
                <a:solidFill>
                  <a:prstClr val="black"/>
                </a:solidFill>
                <a:latin typeface="ApexNew-Book"/>
                <a:cs typeface="ApexNew-Book"/>
              </a:endParaRPr>
            </a:p>
          </p:txBody>
        </p:sp>
        <p:sp>
          <p:nvSpPr>
            <p:cNvPr id="69" name="object 21">
              <a:extLst>
                <a:ext uri="{FF2B5EF4-FFF2-40B4-BE49-F238E27FC236}">
                  <a16:creationId xmlns:a16="http://schemas.microsoft.com/office/drawing/2014/main" id="{3BCEEFE4-2A1D-41A2-8CC5-F03194FCB352}"/>
                </a:ext>
              </a:extLst>
            </p:cNvPr>
            <p:cNvSpPr/>
            <p:nvPr/>
          </p:nvSpPr>
          <p:spPr>
            <a:xfrm>
              <a:off x="6142151" y="1639861"/>
              <a:ext cx="0" cy="1299511"/>
            </a:xfrm>
            <a:custGeom>
              <a:avLst/>
              <a:gdLst/>
              <a:ahLst/>
              <a:cxnLst/>
              <a:rect l="l" t="t" r="r" b="b"/>
              <a:pathLst>
                <a:path h="2194560">
                  <a:moveTo>
                    <a:pt x="0" y="2194257"/>
                  </a:moveTo>
                  <a:lnTo>
                    <a:pt x="0" y="0"/>
                  </a:lnTo>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70" name="object 22">
              <a:extLst>
                <a:ext uri="{FF2B5EF4-FFF2-40B4-BE49-F238E27FC236}">
                  <a16:creationId xmlns:a16="http://schemas.microsoft.com/office/drawing/2014/main" id="{86A5D883-2034-47DF-9EF2-1974FCEF8C36}"/>
                </a:ext>
              </a:extLst>
            </p:cNvPr>
            <p:cNvSpPr/>
            <p:nvPr/>
          </p:nvSpPr>
          <p:spPr>
            <a:xfrm>
              <a:off x="6142151" y="5278814"/>
              <a:ext cx="0" cy="1498423"/>
            </a:xfrm>
            <a:custGeom>
              <a:avLst/>
              <a:gdLst/>
              <a:ahLst/>
              <a:cxnLst/>
              <a:rect l="l" t="t" r="r" b="b"/>
              <a:pathLst>
                <a:path h="2530475">
                  <a:moveTo>
                    <a:pt x="0" y="2529996"/>
                  </a:moveTo>
                  <a:lnTo>
                    <a:pt x="0" y="0"/>
                  </a:lnTo>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71" name="object 120">
              <a:extLst>
                <a:ext uri="{FF2B5EF4-FFF2-40B4-BE49-F238E27FC236}">
                  <a16:creationId xmlns:a16="http://schemas.microsoft.com/office/drawing/2014/main" id="{4ECDB1B8-76C0-43C7-A912-C159ABCC3F81}"/>
                </a:ext>
              </a:extLst>
            </p:cNvPr>
            <p:cNvSpPr/>
            <p:nvPr/>
          </p:nvSpPr>
          <p:spPr>
            <a:xfrm>
              <a:off x="5528931" y="2939193"/>
              <a:ext cx="1226564" cy="1226564"/>
            </a:xfrm>
            <a:custGeom>
              <a:avLst/>
              <a:gdLst/>
              <a:ahLst/>
              <a:cxnLst/>
              <a:rect l="l" t="t" r="r" b="b"/>
              <a:pathLst>
                <a:path w="2071370" h="2071370">
                  <a:moveTo>
                    <a:pt x="0" y="1035581"/>
                  </a:moveTo>
                  <a:lnTo>
                    <a:pt x="1127" y="986831"/>
                  </a:lnTo>
                  <a:lnTo>
                    <a:pt x="4475" y="938661"/>
                  </a:lnTo>
                  <a:lnTo>
                    <a:pt x="9995" y="891121"/>
                  </a:lnTo>
                  <a:lnTo>
                    <a:pt x="17636" y="844261"/>
                  </a:lnTo>
                  <a:lnTo>
                    <a:pt x="27350" y="798130"/>
                  </a:lnTo>
                  <a:lnTo>
                    <a:pt x="39085" y="752778"/>
                  </a:lnTo>
                  <a:lnTo>
                    <a:pt x="52794" y="708255"/>
                  </a:lnTo>
                  <a:lnTo>
                    <a:pt x="68425" y="664610"/>
                  </a:lnTo>
                  <a:lnTo>
                    <a:pt x="85929" y="621894"/>
                  </a:lnTo>
                  <a:lnTo>
                    <a:pt x="105256" y="580156"/>
                  </a:lnTo>
                  <a:lnTo>
                    <a:pt x="126357" y="539446"/>
                  </a:lnTo>
                  <a:lnTo>
                    <a:pt x="149182" y="499812"/>
                  </a:lnTo>
                  <a:lnTo>
                    <a:pt x="173682" y="461307"/>
                  </a:lnTo>
                  <a:lnTo>
                    <a:pt x="199805" y="423978"/>
                  </a:lnTo>
                  <a:lnTo>
                    <a:pt x="227503" y="387875"/>
                  </a:lnTo>
                  <a:lnTo>
                    <a:pt x="256727" y="353049"/>
                  </a:lnTo>
                  <a:lnTo>
                    <a:pt x="287425" y="319549"/>
                  </a:lnTo>
                  <a:lnTo>
                    <a:pt x="319549" y="287425"/>
                  </a:lnTo>
                  <a:lnTo>
                    <a:pt x="353049" y="256727"/>
                  </a:lnTo>
                  <a:lnTo>
                    <a:pt x="387875" y="227503"/>
                  </a:lnTo>
                  <a:lnTo>
                    <a:pt x="423978" y="199805"/>
                  </a:lnTo>
                  <a:lnTo>
                    <a:pt x="461307" y="173682"/>
                  </a:lnTo>
                  <a:lnTo>
                    <a:pt x="499812" y="149182"/>
                  </a:lnTo>
                  <a:lnTo>
                    <a:pt x="539446" y="126357"/>
                  </a:lnTo>
                  <a:lnTo>
                    <a:pt x="580156" y="105256"/>
                  </a:lnTo>
                  <a:lnTo>
                    <a:pt x="621894" y="85929"/>
                  </a:lnTo>
                  <a:lnTo>
                    <a:pt x="664610" y="68425"/>
                  </a:lnTo>
                  <a:lnTo>
                    <a:pt x="708255" y="52794"/>
                  </a:lnTo>
                  <a:lnTo>
                    <a:pt x="752778" y="39085"/>
                  </a:lnTo>
                  <a:lnTo>
                    <a:pt x="798130" y="27350"/>
                  </a:lnTo>
                  <a:lnTo>
                    <a:pt x="844261" y="17636"/>
                  </a:lnTo>
                  <a:lnTo>
                    <a:pt x="891121" y="9995"/>
                  </a:lnTo>
                  <a:lnTo>
                    <a:pt x="938661" y="4475"/>
                  </a:lnTo>
                  <a:lnTo>
                    <a:pt x="986831" y="1127"/>
                  </a:lnTo>
                  <a:lnTo>
                    <a:pt x="1035581" y="0"/>
                  </a:lnTo>
                  <a:lnTo>
                    <a:pt x="1084330" y="1127"/>
                  </a:lnTo>
                  <a:lnTo>
                    <a:pt x="1132499" y="4475"/>
                  </a:lnTo>
                  <a:lnTo>
                    <a:pt x="1180038" y="9995"/>
                  </a:lnTo>
                  <a:lnTo>
                    <a:pt x="1226898" y="17636"/>
                  </a:lnTo>
                  <a:lnTo>
                    <a:pt x="1273028" y="27350"/>
                  </a:lnTo>
                  <a:lnTo>
                    <a:pt x="1318379" y="39085"/>
                  </a:lnTo>
                  <a:lnTo>
                    <a:pt x="1362902" y="52794"/>
                  </a:lnTo>
                  <a:lnTo>
                    <a:pt x="1406546" y="68425"/>
                  </a:lnTo>
                  <a:lnTo>
                    <a:pt x="1449262" y="85929"/>
                  </a:lnTo>
                  <a:lnTo>
                    <a:pt x="1491000" y="105256"/>
                  </a:lnTo>
                  <a:lnTo>
                    <a:pt x="1531711" y="126357"/>
                  </a:lnTo>
                  <a:lnTo>
                    <a:pt x="1571344" y="149182"/>
                  </a:lnTo>
                  <a:lnTo>
                    <a:pt x="1609850" y="173682"/>
                  </a:lnTo>
                  <a:lnTo>
                    <a:pt x="1647179" y="199805"/>
                  </a:lnTo>
                  <a:lnTo>
                    <a:pt x="1683281" y="227503"/>
                  </a:lnTo>
                  <a:lnTo>
                    <a:pt x="1718108" y="256727"/>
                  </a:lnTo>
                  <a:lnTo>
                    <a:pt x="1751608" y="287425"/>
                  </a:lnTo>
                  <a:lnTo>
                    <a:pt x="1783732" y="319549"/>
                  </a:lnTo>
                  <a:lnTo>
                    <a:pt x="1814431" y="353049"/>
                  </a:lnTo>
                  <a:lnTo>
                    <a:pt x="1843654" y="387875"/>
                  </a:lnTo>
                  <a:lnTo>
                    <a:pt x="1871353" y="423978"/>
                  </a:lnTo>
                  <a:lnTo>
                    <a:pt x="1897477" y="461307"/>
                  </a:lnTo>
                  <a:lnTo>
                    <a:pt x="1921976" y="499812"/>
                  </a:lnTo>
                  <a:lnTo>
                    <a:pt x="1944802" y="539446"/>
                  </a:lnTo>
                  <a:lnTo>
                    <a:pt x="1965903" y="580156"/>
                  </a:lnTo>
                  <a:lnTo>
                    <a:pt x="1985231" y="621894"/>
                  </a:lnTo>
                  <a:lnTo>
                    <a:pt x="2002735" y="664610"/>
                  </a:lnTo>
                  <a:lnTo>
                    <a:pt x="2018366" y="708255"/>
                  </a:lnTo>
                  <a:lnTo>
                    <a:pt x="2032075" y="752778"/>
                  </a:lnTo>
                  <a:lnTo>
                    <a:pt x="2043811" y="798130"/>
                  </a:lnTo>
                  <a:lnTo>
                    <a:pt x="2053524" y="844261"/>
                  </a:lnTo>
                  <a:lnTo>
                    <a:pt x="2061166" y="891121"/>
                  </a:lnTo>
                  <a:lnTo>
                    <a:pt x="2066686" y="938661"/>
                  </a:lnTo>
                  <a:lnTo>
                    <a:pt x="2070034" y="986831"/>
                  </a:lnTo>
                  <a:lnTo>
                    <a:pt x="2071162" y="1035581"/>
                  </a:lnTo>
                  <a:lnTo>
                    <a:pt x="2070034" y="1084331"/>
                  </a:lnTo>
                  <a:lnTo>
                    <a:pt x="2066686" y="1132500"/>
                  </a:lnTo>
                  <a:lnTo>
                    <a:pt x="2061166" y="1180040"/>
                  </a:lnTo>
                  <a:lnTo>
                    <a:pt x="2053524" y="1226900"/>
                  </a:lnTo>
                  <a:lnTo>
                    <a:pt x="2043811" y="1273031"/>
                  </a:lnTo>
                  <a:lnTo>
                    <a:pt x="2032075" y="1318383"/>
                  </a:lnTo>
                  <a:lnTo>
                    <a:pt x="2018366" y="1362906"/>
                  </a:lnTo>
                  <a:lnTo>
                    <a:pt x="2002735" y="1406551"/>
                  </a:lnTo>
                  <a:lnTo>
                    <a:pt x="1985231" y="1449267"/>
                  </a:lnTo>
                  <a:lnTo>
                    <a:pt x="1965903" y="1491005"/>
                  </a:lnTo>
                  <a:lnTo>
                    <a:pt x="1944802" y="1531716"/>
                  </a:lnTo>
                  <a:lnTo>
                    <a:pt x="1921976" y="1571349"/>
                  </a:lnTo>
                  <a:lnTo>
                    <a:pt x="1897477" y="1609854"/>
                  </a:lnTo>
                  <a:lnTo>
                    <a:pt x="1871353" y="1647183"/>
                  </a:lnTo>
                  <a:lnTo>
                    <a:pt x="1843654" y="1683286"/>
                  </a:lnTo>
                  <a:lnTo>
                    <a:pt x="1814431" y="1718112"/>
                  </a:lnTo>
                  <a:lnTo>
                    <a:pt x="1783732" y="1751612"/>
                  </a:lnTo>
                  <a:lnTo>
                    <a:pt x="1751608" y="1783736"/>
                  </a:lnTo>
                  <a:lnTo>
                    <a:pt x="1718108" y="1814434"/>
                  </a:lnTo>
                  <a:lnTo>
                    <a:pt x="1683281" y="1843658"/>
                  </a:lnTo>
                  <a:lnTo>
                    <a:pt x="1647179" y="1871356"/>
                  </a:lnTo>
                  <a:lnTo>
                    <a:pt x="1609850" y="1897480"/>
                  </a:lnTo>
                  <a:lnTo>
                    <a:pt x="1571344" y="1921979"/>
                  </a:lnTo>
                  <a:lnTo>
                    <a:pt x="1531711" y="1944804"/>
                  </a:lnTo>
                  <a:lnTo>
                    <a:pt x="1491000" y="1965905"/>
                  </a:lnTo>
                  <a:lnTo>
                    <a:pt x="1449262" y="1985232"/>
                  </a:lnTo>
                  <a:lnTo>
                    <a:pt x="1406546" y="2002736"/>
                  </a:lnTo>
                  <a:lnTo>
                    <a:pt x="1362902" y="2018367"/>
                  </a:lnTo>
                  <a:lnTo>
                    <a:pt x="1318379" y="2032076"/>
                  </a:lnTo>
                  <a:lnTo>
                    <a:pt x="1273028" y="2043811"/>
                  </a:lnTo>
                  <a:lnTo>
                    <a:pt x="1226898" y="2053525"/>
                  </a:lnTo>
                  <a:lnTo>
                    <a:pt x="1180038" y="2061166"/>
                  </a:lnTo>
                  <a:lnTo>
                    <a:pt x="1132499" y="2066686"/>
                  </a:lnTo>
                  <a:lnTo>
                    <a:pt x="1084330" y="2070034"/>
                  </a:lnTo>
                  <a:lnTo>
                    <a:pt x="1035581" y="2071162"/>
                  </a:lnTo>
                  <a:lnTo>
                    <a:pt x="986831" y="2070034"/>
                  </a:lnTo>
                  <a:lnTo>
                    <a:pt x="938661" y="2066686"/>
                  </a:lnTo>
                  <a:lnTo>
                    <a:pt x="891121" y="2061166"/>
                  </a:lnTo>
                  <a:lnTo>
                    <a:pt x="844261" y="2053525"/>
                  </a:lnTo>
                  <a:lnTo>
                    <a:pt x="798130" y="2043811"/>
                  </a:lnTo>
                  <a:lnTo>
                    <a:pt x="752778" y="2032076"/>
                  </a:lnTo>
                  <a:lnTo>
                    <a:pt x="708255" y="2018367"/>
                  </a:lnTo>
                  <a:lnTo>
                    <a:pt x="664610" y="2002736"/>
                  </a:lnTo>
                  <a:lnTo>
                    <a:pt x="621894" y="1985232"/>
                  </a:lnTo>
                  <a:lnTo>
                    <a:pt x="580156" y="1965905"/>
                  </a:lnTo>
                  <a:lnTo>
                    <a:pt x="539446" y="1944804"/>
                  </a:lnTo>
                  <a:lnTo>
                    <a:pt x="499812" y="1921979"/>
                  </a:lnTo>
                  <a:lnTo>
                    <a:pt x="461307" y="1897480"/>
                  </a:lnTo>
                  <a:lnTo>
                    <a:pt x="423978" y="1871356"/>
                  </a:lnTo>
                  <a:lnTo>
                    <a:pt x="387875" y="1843658"/>
                  </a:lnTo>
                  <a:lnTo>
                    <a:pt x="353049" y="1814434"/>
                  </a:lnTo>
                  <a:lnTo>
                    <a:pt x="319549" y="1783736"/>
                  </a:lnTo>
                  <a:lnTo>
                    <a:pt x="287425" y="1751612"/>
                  </a:lnTo>
                  <a:lnTo>
                    <a:pt x="256727" y="1718112"/>
                  </a:lnTo>
                  <a:lnTo>
                    <a:pt x="227503" y="1683286"/>
                  </a:lnTo>
                  <a:lnTo>
                    <a:pt x="199805" y="1647183"/>
                  </a:lnTo>
                  <a:lnTo>
                    <a:pt x="173682" y="1609854"/>
                  </a:lnTo>
                  <a:lnTo>
                    <a:pt x="149182" y="1571349"/>
                  </a:lnTo>
                  <a:lnTo>
                    <a:pt x="126357" y="1531716"/>
                  </a:lnTo>
                  <a:lnTo>
                    <a:pt x="105256" y="1491005"/>
                  </a:lnTo>
                  <a:lnTo>
                    <a:pt x="85929" y="1449267"/>
                  </a:lnTo>
                  <a:lnTo>
                    <a:pt x="68425" y="1406551"/>
                  </a:lnTo>
                  <a:lnTo>
                    <a:pt x="52794" y="1362906"/>
                  </a:lnTo>
                  <a:lnTo>
                    <a:pt x="39085" y="1318383"/>
                  </a:lnTo>
                  <a:lnTo>
                    <a:pt x="27350" y="1273031"/>
                  </a:lnTo>
                  <a:lnTo>
                    <a:pt x="17636" y="1226900"/>
                  </a:lnTo>
                  <a:lnTo>
                    <a:pt x="9995" y="1180040"/>
                  </a:lnTo>
                  <a:lnTo>
                    <a:pt x="4475" y="1132500"/>
                  </a:lnTo>
                  <a:lnTo>
                    <a:pt x="1127" y="1084331"/>
                  </a:lnTo>
                  <a:lnTo>
                    <a:pt x="0" y="1035581"/>
                  </a:lnTo>
                  <a:close/>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grpSp>
          <p:nvGrpSpPr>
            <p:cNvPr id="72" name="Group 71">
              <a:extLst>
                <a:ext uri="{FF2B5EF4-FFF2-40B4-BE49-F238E27FC236}">
                  <a16:creationId xmlns:a16="http://schemas.microsoft.com/office/drawing/2014/main" id="{23A025E9-B111-4EAD-A72A-FAAA066860B3}"/>
                </a:ext>
              </a:extLst>
            </p:cNvPr>
            <p:cNvGrpSpPr/>
            <p:nvPr/>
          </p:nvGrpSpPr>
          <p:grpSpPr>
            <a:xfrm>
              <a:off x="5613477" y="3024655"/>
              <a:ext cx="1055642" cy="1055640"/>
              <a:chOff x="8035232" y="4971907"/>
              <a:chExt cx="1782725" cy="1782721"/>
            </a:xfrm>
          </p:grpSpPr>
          <p:sp>
            <p:nvSpPr>
              <p:cNvPr id="74" name="object 122">
                <a:extLst>
                  <a:ext uri="{FF2B5EF4-FFF2-40B4-BE49-F238E27FC236}">
                    <a16:creationId xmlns:a16="http://schemas.microsoft.com/office/drawing/2014/main" id="{8AE015DB-057B-41E1-A02F-50BBCC499C36}"/>
                  </a:ext>
                </a:extLst>
              </p:cNvPr>
              <p:cNvSpPr/>
              <p:nvPr/>
            </p:nvSpPr>
            <p:spPr>
              <a:xfrm>
                <a:off x="8828709" y="5345381"/>
                <a:ext cx="615950" cy="851535"/>
              </a:xfrm>
              <a:custGeom>
                <a:avLst/>
                <a:gdLst/>
                <a:ahLst/>
                <a:cxnLst/>
                <a:rect l="l" t="t" r="r" b="b"/>
                <a:pathLst>
                  <a:path w="615950" h="851535">
                    <a:moveTo>
                      <a:pt x="496560" y="851021"/>
                    </a:moveTo>
                    <a:lnTo>
                      <a:pt x="501312" y="844123"/>
                    </a:lnTo>
                    <a:lnTo>
                      <a:pt x="503266" y="836232"/>
                    </a:lnTo>
                    <a:lnTo>
                      <a:pt x="502366" y="828155"/>
                    </a:lnTo>
                    <a:lnTo>
                      <a:pt x="498560" y="820697"/>
                    </a:lnTo>
                    <a:lnTo>
                      <a:pt x="444363" y="749966"/>
                    </a:lnTo>
                    <a:lnTo>
                      <a:pt x="441034" y="743979"/>
                    </a:lnTo>
                    <a:lnTo>
                      <a:pt x="439605" y="737416"/>
                    </a:lnTo>
                    <a:lnTo>
                      <a:pt x="440141" y="730740"/>
                    </a:lnTo>
                    <a:lnTo>
                      <a:pt x="442709" y="724417"/>
                    </a:lnTo>
                    <a:lnTo>
                      <a:pt x="456890" y="698734"/>
                    </a:lnTo>
                    <a:lnTo>
                      <a:pt x="469216" y="671952"/>
                    </a:lnTo>
                    <a:lnTo>
                      <a:pt x="479594" y="644154"/>
                    </a:lnTo>
                    <a:lnTo>
                      <a:pt x="487932" y="615426"/>
                    </a:lnTo>
                    <a:lnTo>
                      <a:pt x="490590" y="609158"/>
                    </a:lnTo>
                    <a:lnTo>
                      <a:pt x="494935" y="604077"/>
                    </a:lnTo>
                    <a:lnTo>
                      <a:pt x="500587" y="600458"/>
                    </a:lnTo>
                    <a:lnTo>
                      <a:pt x="507167" y="598578"/>
                    </a:lnTo>
                    <a:lnTo>
                      <a:pt x="595395" y="586914"/>
                    </a:lnTo>
                    <a:lnTo>
                      <a:pt x="603362" y="584327"/>
                    </a:lnTo>
                    <a:lnTo>
                      <a:pt x="609710" y="579250"/>
                    </a:lnTo>
                    <a:lnTo>
                      <a:pt x="613908" y="572290"/>
                    </a:lnTo>
                    <a:lnTo>
                      <a:pt x="615426" y="564056"/>
                    </a:lnTo>
                    <a:lnTo>
                      <a:pt x="615426" y="471367"/>
                    </a:lnTo>
                    <a:lnTo>
                      <a:pt x="507167" y="436834"/>
                    </a:lnTo>
                    <a:lnTo>
                      <a:pt x="500587" y="434960"/>
                    </a:lnTo>
                    <a:lnTo>
                      <a:pt x="494935" y="431344"/>
                    </a:lnTo>
                    <a:lnTo>
                      <a:pt x="490590" y="426261"/>
                    </a:lnTo>
                    <a:lnTo>
                      <a:pt x="487932" y="419987"/>
                    </a:lnTo>
                    <a:lnTo>
                      <a:pt x="479594" y="391264"/>
                    </a:lnTo>
                    <a:lnTo>
                      <a:pt x="469214" y="363470"/>
                    </a:lnTo>
                    <a:lnTo>
                      <a:pt x="456885" y="336689"/>
                    </a:lnTo>
                    <a:lnTo>
                      <a:pt x="442698" y="311006"/>
                    </a:lnTo>
                    <a:lnTo>
                      <a:pt x="440137" y="304678"/>
                    </a:lnTo>
                    <a:lnTo>
                      <a:pt x="439604" y="298002"/>
                    </a:lnTo>
                    <a:lnTo>
                      <a:pt x="441034" y="291438"/>
                    </a:lnTo>
                    <a:lnTo>
                      <a:pt x="444363" y="285446"/>
                    </a:lnTo>
                    <a:lnTo>
                      <a:pt x="498560" y="214726"/>
                    </a:lnTo>
                    <a:lnTo>
                      <a:pt x="502366" y="207264"/>
                    </a:lnTo>
                    <a:lnTo>
                      <a:pt x="431023" y="118855"/>
                    </a:lnTo>
                    <a:lnTo>
                      <a:pt x="416234" y="112154"/>
                    </a:lnTo>
                    <a:lnTo>
                      <a:pt x="408157" y="113057"/>
                    </a:lnTo>
                    <a:lnTo>
                      <a:pt x="400699" y="116865"/>
                    </a:lnTo>
                    <a:lnTo>
                      <a:pt x="329969" y="171062"/>
                    </a:lnTo>
                    <a:lnTo>
                      <a:pt x="323981" y="174385"/>
                    </a:lnTo>
                    <a:lnTo>
                      <a:pt x="317418" y="175812"/>
                    </a:lnTo>
                    <a:lnTo>
                      <a:pt x="310742" y="175278"/>
                    </a:lnTo>
                    <a:lnTo>
                      <a:pt x="304420" y="172717"/>
                    </a:lnTo>
                    <a:lnTo>
                      <a:pt x="278736" y="158530"/>
                    </a:lnTo>
                    <a:lnTo>
                      <a:pt x="251954" y="146202"/>
                    </a:lnTo>
                    <a:lnTo>
                      <a:pt x="224157" y="135826"/>
                    </a:lnTo>
                    <a:lnTo>
                      <a:pt x="195428" y="127493"/>
                    </a:lnTo>
                    <a:lnTo>
                      <a:pt x="189160" y="124831"/>
                    </a:lnTo>
                    <a:lnTo>
                      <a:pt x="184079" y="120487"/>
                    </a:lnTo>
                    <a:lnTo>
                      <a:pt x="180460" y="114837"/>
                    </a:lnTo>
                    <a:lnTo>
                      <a:pt x="178580" y="108258"/>
                    </a:lnTo>
                    <a:lnTo>
                      <a:pt x="166916" y="20030"/>
                    </a:lnTo>
                    <a:lnTo>
                      <a:pt x="164329" y="12063"/>
                    </a:lnTo>
                    <a:lnTo>
                      <a:pt x="159253" y="5715"/>
                    </a:lnTo>
                    <a:lnTo>
                      <a:pt x="152293" y="1517"/>
                    </a:lnTo>
                    <a:lnTo>
                      <a:pt x="144058" y="0"/>
                    </a:lnTo>
                    <a:lnTo>
                      <a:pt x="51370" y="0"/>
                    </a:lnTo>
                    <a:lnTo>
                      <a:pt x="16847" y="108258"/>
                    </a:lnTo>
                    <a:lnTo>
                      <a:pt x="14966" y="114837"/>
                    </a:lnTo>
                    <a:lnTo>
                      <a:pt x="11345" y="120487"/>
                    </a:lnTo>
                    <a:lnTo>
                      <a:pt x="6263" y="124831"/>
                    </a:lnTo>
                    <a:lnTo>
                      <a:pt x="0" y="127493"/>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75" name="object 124">
                <a:extLst>
                  <a:ext uri="{FF2B5EF4-FFF2-40B4-BE49-F238E27FC236}">
                    <a16:creationId xmlns:a16="http://schemas.microsoft.com/office/drawing/2014/main" id="{B7E74867-D769-49A1-94E1-DE7CC351396E}"/>
                  </a:ext>
                </a:extLst>
              </p:cNvPr>
              <p:cNvSpPr/>
              <p:nvPr/>
            </p:nvSpPr>
            <p:spPr>
              <a:xfrm>
                <a:off x="8520869" y="6069799"/>
                <a:ext cx="756920" cy="311150"/>
              </a:xfrm>
              <a:custGeom>
                <a:avLst/>
                <a:gdLst/>
                <a:ahLst/>
                <a:cxnLst/>
                <a:rect l="l" t="t" r="r" b="b"/>
                <a:pathLst>
                  <a:path w="756920" h="311150">
                    <a:moveTo>
                      <a:pt x="60558" y="0"/>
                    </a:moveTo>
                    <a:lnTo>
                      <a:pt x="63119" y="6322"/>
                    </a:lnTo>
                    <a:lnTo>
                      <a:pt x="63653" y="12998"/>
                    </a:lnTo>
                    <a:lnTo>
                      <a:pt x="62226" y="19561"/>
                    </a:lnTo>
                    <a:lnTo>
                      <a:pt x="58903" y="25548"/>
                    </a:lnTo>
                    <a:lnTo>
                      <a:pt x="4706" y="96279"/>
                    </a:lnTo>
                    <a:lnTo>
                      <a:pt x="900" y="103737"/>
                    </a:lnTo>
                    <a:lnTo>
                      <a:pt x="72243" y="192140"/>
                    </a:lnTo>
                    <a:lnTo>
                      <a:pt x="87032" y="198846"/>
                    </a:lnTo>
                    <a:lnTo>
                      <a:pt x="95109" y="197946"/>
                    </a:lnTo>
                    <a:lnTo>
                      <a:pt x="102567" y="194140"/>
                    </a:lnTo>
                    <a:lnTo>
                      <a:pt x="173287" y="139943"/>
                    </a:lnTo>
                    <a:lnTo>
                      <a:pt x="179279" y="136614"/>
                    </a:lnTo>
                    <a:lnTo>
                      <a:pt x="185843" y="135185"/>
                    </a:lnTo>
                    <a:lnTo>
                      <a:pt x="192519" y="135721"/>
                    </a:lnTo>
                    <a:lnTo>
                      <a:pt x="198847" y="138288"/>
                    </a:lnTo>
                    <a:lnTo>
                      <a:pt x="224530" y="152474"/>
                    </a:lnTo>
                    <a:lnTo>
                      <a:pt x="251313" y="164799"/>
                    </a:lnTo>
                    <a:lnTo>
                      <a:pt x="279110" y="175175"/>
                    </a:lnTo>
                    <a:lnTo>
                      <a:pt x="307838" y="183512"/>
                    </a:lnTo>
                    <a:lnTo>
                      <a:pt x="314106" y="186170"/>
                    </a:lnTo>
                    <a:lnTo>
                      <a:pt x="319187" y="190515"/>
                    </a:lnTo>
                    <a:lnTo>
                      <a:pt x="322806" y="196167"/>
                    </a:lnTo>
                    <a:lnTo>
                      <a:pt x="324686" y="202747"/>
                    </a:lnTo>
                    <a:lnTo>
                      <a:pt x="336351" y="290975"/>
                    </a:lnTo>
                    <a:lnTo>
                      <a:pt x="338936" y="298942"/>
                    </a:lnTo>
                    <a:lnTo>
                      <a:pt x="344010" y="305290"/>
                    </a:lnTo>
                    <a:lnTo>
                      <a:pt x="350969" y="309488"/>
                    </a:lnTo>
                    <a:lnTo>
                      <a:pt x="359208" y="311006"/>
                    </a:lnTo>
                    <a:lnTo>
                      <a:pt x="451897" y="311006"/>
                    </a:lnTo>
                    <a:lnTo>
                      <a:pt x="486419" y="202747"/>
                    </a:lnTo>
                    <a:lnTo>
                      <a:pt x="488299" y="196167"/>
                    </a:lnTo>
                    <a:lnTo>
                      <a:pt x="491918" y="190515"/>
                    </a:lnTo>
                    <a:lnTo>
                      <a:pt x="496999" y="186170"/>
                    </a:lnTo>
                    <a:lnTo>
                      <a:pt x="503267" y="183512"/>
                    </a:lnTo>
                    <a:lnTo>
                      <a:pt x="531996" y="175175"/>
                    </a:lnTo>
                    <a:lnTo>
                      <a:pt x="559793" y="164799"/>
                    </a:lnTo>
                    <a:lnTo>
                      <a:pt x="586575" y="152474"/>
                    </a:lnTo>
                    <a:lnTo>
                      <a:pt x="612258" y="138288"/>
                    </a:lnTo>
                    <a:lnTo>
                      <a:pt x="618581" y="135721"/>
                    </a:lnTo>
                    <a:lnTo>
                      <a:pt x="625257" y="135185"/>
                    </a:lnTo>
                    <a:lnTo>
                      <a:pt x="631820" y="136614"/>
                    </a:lnTo>
                    <a:lnTo>
                      <a:pt x="637807" y="139943"/>
                    </a:lnTo>
                    <a:lnTo>
                      <a:pt x="708538" y="194140"/>
                    </a:lnTo>
                    <a:lnTo>
                      <a:pt x="715996" y="197946"/>
                    </a:lnTo>
                    <a:lnTo>
                      <a:pt x="724073" y="198846"/>
                    </a:lnTo>
                    <a:lnTo>
                      <a:pt x="731964" y="196892"/>
                    </a:lnTo>
                    <a:lnTo>
                      <a:pt x="738862" y="192140"/>
                    </a:lnTo>
                    <a:lnTo>
                      <a:pt x="756516" y="174486"/>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76" name="object 126">
                <a:extLst>
                  <a:ext uri="{FF2B5EF4-FFF2-40B4-BE49-F238E27FC236}">
                    <a16:creationId xmlns:a16="http://schemas.microsoft.com/office/drawing/2014/main" id="{768F92CB-9994-49F5-9D16-B040C41D060C}"/>
                  </a:ext>
                </a:extLst>
              </p:cNvPr>
              <p:cNvSpPr/>
              <p:nvPr/>
            </p:nvSpPr>
            <p:spPr>
              <a:xfrm>
                <a:off x="8408702" y="5457538"/>
                <a:ext cx="335280" cy="551815"/>
              </a:xfrm>
              <a:custGeom>
                <a:avLst/>
                <a:gdLst/>
                <a:ahLst/>
                <a:cxnLst/>
                <a:rect l="l" t="t" r="r" b="b"/>
                <a:pathLst>
                  <a:path w="335279" h="551814">
                    <a:moveTo>
                      <a:pt x="334932" y="47269"/>
                    </a:moveTo>
                    <a:lnTo>
                      <a:pt x="328859" y="50444"/>
                    </a:lnTo>
                    <a:lnTo>
                      <a:pt x="322847" y="53716"/>
                    </a:lnTo>
                    <a:lnTo>
                      <a:pt x="316895" y="57087"/>
                    </a:lnTo>
                    <a:lnTo>
                      <a:pt x="311006" y="60557"/>
                    </a:lnTo>
                    <a:lnTo>
                      <a:pt x="304683" y="63124"/>
                    </a:lnTo>
                    <a:lnTo>
                      <a:pt x="298007" y="63660"/>
                    </a:lnTo>
                    <a:lnTo>
                      <a:pt x="291444" y="62231"/>
                    </a:lnTo>
                    <a:lnTo>
                      <a:pt x="285457" y="58902"/>
                    </a:lnTo>
                    <a:lnTo>
                      <a:pt x="214736" y="4705"/>
                    </a:lnTo>
                    <a:lnTo>
                      <a:pt x="207279" y="899"/>
                    </a:lnTo>
                    <a:lnTo>
                      <a:pt x="118865" y="72242"/>
                    </a:lnTo>
                    <a:lnTo>
                      <a:pt x="112165" y="87031"/>
                    </a:lnTo>
                    <a:lnTo>
                      <a:pt x="113068" y="95108"/>
                    </a:lnTo>
                    <a:lnTo>
                      <a:pt x="116876" y="102566"/>
                    </a:lnTo>
                    <a:lnTo>
                      <a:pt x="171073" y="173286"/>
                    </a:lnTo>
                    <a:lnTo>
                      <a:pt x="174396" y="179279"/>
                    </a:lnTo>
                    <a:lnTo>
                      <a:pt x="175823" y="185846"/>
                    </a:lnTo>
                    <a:lnTo>
                      <a:pt x="175289" y="192522"/>
                    </a:lnTo>
                    <a:lnTo>
                      <a:pt x="172727" y="198846"/>
                    </a:lnTo>
                    <a:lnTo>
                      <a:pt x="158540" y="224529"/>
                    </a:lnTo>
                    <a:lnTo>
                      <a:pt x="146211" y="251311"/>
                    </a:lnTo>
                    <a:lnTo>
                      <a:pt x="135832" y="279108"/>
                    </a:lnTo>
                    <a:lnTo>
                      <a:pt x="127493" y="307837"/>
                    </a:lnTo>
                    <a:lnTo>
                      <a:pt x="124835" y="314105"/>
                    </a:lnTo>
                    <a:lnTo>
                      <a:pt x="120492" y="319186"/>
                    </a:lnTo>
                    <a:lnTo>
                      <a:pt x="114843" y="322805"/>
                    </a:lnTo>
                    <a:lnTo>
                      <a:pt x="108268" y="324685"/>
                    </a:lnTo>
                    <a:lnTo>
                      <a:pt x="20041" y="336349"/>
                    </a:lnTo>
                    <a:lnTo>
                      <a:pt x="12072" y="338936"/>
                    </a:lnTo>
                    <a:lnTo>
                      <a:pt x="5721" y="344013"/>
                    </a:lnTo>
                    <a:lnTo>
                      <a:pt x="1519" y="350972"/>
                    </a:lnTo>
                    <a:lnTo>
                      <a:pt x="0" y="359207"/>
                    </a:lnTo>
                    <a:lnTo>
                      <a:pt x="0" y="451895"/>
                    </a:lnTo>
                    <a:lnTo>
                      <a:pt x="108268" y="486418"/>
                    </a:lnTo>
                    <a:lnTo>
                      <a:pt x="114843" y="488298"/>
                    </a:lnTo>
                    <a:lnTo>
                      <a:pt x="120492" y="491916"/>
                    </a:lnTo>
                    <a:lnTo>
                      <a:pt x="124835" y="496998"/>
                    </a:lnTo>
                    <a:lnTo>
                      <a:pt x="127493" y="503266"/>
                    </a:lnTo>
                    <a:lnTo>
                      <a:pt x="130769" y="515535"/>
                    </a:lnTo>
                    <a:lnTo>
                      <a:pt x="134418" y="527647"/>
                    </a:lnTo>
                    <a:lnTo>
                      <a:pt x="138435" y="539594"/>
                    </a:lnTo>
                    <a:lnTo>
                      <a:pt x="142812" y="551369"/>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77" name="object 128">
                <a:extLst>
                  <a:ext uri="{FF2B5EF4-FFF2-40B4-BE49-F238E27FC236}">
                    <a16:creationId xmlns:a16="http://schemas.microsoft.com/office/drawing/2014/main" id="{CF42C445-0EE6-420F-96D3-AB3AF66DB7E7}"/>
                  </a:ext>
                </a:extLst>
              </p:cNvPr>
              <p:cNvSpPr/>
              <p:nvPr/>
            </p:nvSpPr>
            <p:spPr>
              <a:xfrm>
                <a:off x="8679716" y="5682455"/>
                <a:ext cx="78740" cy="332105"/>
              </a:xfrm>
              <a:custGeom>
                <a:avLst/>
                <a:gdLst/>
                <a:ahLst/>
                <a:cxnLst/>
                <a:rect l="l" t="t" r="r" b="b"/>
                <a:pathLst>
                  <a:path w="78740" h="332104">
                    <a:moveTo>
                      <a:pt x="51642" y="331696"/>
                    </a:moveTo>
                    <a:lnTo>
                      <a:pt x="29914" y="298489"/>
                    </a:lnTo>
                    <a:lnTo>
                      <a:pt x="13680" y="261858"/>
                    </a:lnTo>
                    <a:lnTo>
                      <a:pt x="3516" y="222380"/>
                    </a:lnTo>
                    <a:lnTo>
                      <a:pt x="0" y="180633"/>
                    </a:lnTo>
                    <a:lnTo>
                      <a:pt x="5486" y="128652"/>
                    </a:lnTo>
                    <a:lnTo>
                      <a:pt x="21186" y="80460"/>
                    </a:lnTo>
                    <a:lnTo>
                      <a:pt x="45963" y="37197"/>
                    </a:lnTo>
                    <a:lnTo>
                      <a:pt x="78678"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78" name="object 130">
                <a:extLst>
                  <a:ext uri="{FF2B5EF4-FFF2-40B4-BE49-F238E27FC236}">
                    <a16:creationId xmlns:a16="http://schemas.microsoft.com/office/drawing/2014/main" id="{B9B92C1D-3DB4-4990-86C3-965B47A0B099}"/>
                  </a:ext>
                </a:extLst>
              </p:cNvPr>
              <p:cNvSpPr/>
              <p:nvPr/>
            </p:nvSpPr>
            <p:spPr>
              <a:xfrm>
                <a:off x="8791985" y="5616387"/>
                <a:ext cx="381635" cy="494030"/>
              </a:xfrm>
              <a:custGeom>
                <a:avLst/>
                <a:gdLst/>
                <a:ahLst/>
                <a:cxnLst/>
                <a:rect l="l" t="t" r="r" b="b"/>
                <a:pathLst>
                  <a:path w="381634" h="494029">
                    <a:moveTo>
                      <a:pt x="64354" y="10093"/>
                    </a:moveTo>
                    <a:lnTo>
                      <a:pt x="81254" y="5747"/>
                    </a:lnTo>
                    <a:lnTo>
                      <a:pt x="98597" y="2584"/>
                    </a:lnTo>
                    <a:lnTo>
                      <a:pt x="116339" y="653"/>
                    </a:lnTo>
                    <a:lnTo>
                      <a:pt x="134435" y="0"/>
                    </a:lnTo>
                    <a:lnTo>
                      <a:pt x="184157" y="5011"/>
                    </a:lnTo>
                    <a:lnTo>
                      <a:pt x="230466" y="19386"/>
                    </a:lnTo>
                    <a:lnTo>
                      <a:pt x="272373" y="42131"/>
                    </a:lnTo>
                    <a:lnTo>
                      <a:pt x="308884" y="72255"/>
                    </a:lnTo>
                    <a:lnTo>
                      <a:pt x="339008" y="108766"/>
                    </a:lnTo>
                    <a:lnTo>
                      <a:pt x="361753" y="150673"/>
                    </a:lnTo>
                    <a:lnTo>
                      <a:pt x="376128" y="196983"/>
                    </a:lnTo>
                    <a:lnTo>
                      <a:pt x="381140" y="246704"/>
                    </a:lnTo>
                    <a:lnTo>
                      <a:pt x="376128" y="296422"/>
                    </a:lnTo>
                    <a:lnTo>
                      <a:pt x="361753" y="342731"/>
                    </a:lnTo>
                    <a:lnTo>
                      <a:pt x="339008" y="384637"/>
                    </a:lnTo>
                    <a:lnTo>
                      <a:pt x="308884" y="421149"/>
                    </a:lnTo>
                    <a:lnTo>
                      <a:pt x="272373" y="451274"/>
                    </a:lnTo>
                    <a:lnTo>
                      <a:pt x="230466" y="474021"/>
                    </a:lnTo>
                    <a:lnTo>
                      <a:pt x="184157" y="488396"/>
                    </a:lnTo>
                    <a:lnTo>
                      <a:pt x="134435" y="493409"/>
                    </a:lnTo>
                    <a:lnTo>
                      <a:pt x="97948" y="490729"/>
                    </a:lnTo>
                    <a:lnTo>
                      <a:pt x="63126" y="482947"/>
                    </a:lnTo>
                    <a:lnTo>
                      <a:pt x="30349" y="470442"/>
                    </a:lnTo>
                    <a:lnTo>
                      <a:pt x="0" y="453598"/>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79" name="object 132">
                <a:extLst>
                  <a:ext uri="{FF2B5EF4-FFF2-40B4-BE49-F238E27FC236}">
                    <a16:creationId xmlns:a16="http://schemas.microsoft.com/office/drawing/2014/main" id="{0766B779-79F1-4707-8FCA-174C0F907956}"/>
                  </a:ext>
                </a:extLst>
              </p:cNvPr>
              <p:cNvSpPr/>
              <p:nvPr/>
            </p:nvSpPr>
            <p:spPr>
              <a:xfrm>
                <a:off x="8764775" y="5701441"/>
                <a:ext cx="318770" cy="323850"/>
              </a:xfrm>
              <a:custGeom>
                <a:avLst/>
                <a:gdLst/>
                <a:ahLst/>
                <a:cxnLst/>
                <a:rect l="l" t="t" r="r" b="b"/>
                <a:pathLst>
                  <a:path w="318770" h="323850">
                    <a:moveTo>
                      <a:pt x="318494" y="200644"/>
                    </a:moveTo>
                    <a:lnTo>
                      <a:pt x="291598" y="257816"/>
                    </a:lnTo>
                    <a:lnTo>
                      <a:pt x="242800" y="301426"/>
                    </a:lnTo>
                    <a:lnTo>
                      <a:pt x="202745" y="318005"/>
                    </a:lnTo>
                    <a:lnTo>
                      <a:pt x="161177" y="323300"/>
                    </a:lnTo>
                    <a:lnTo>
                      <a:pt x="120200" y="317869"/>
                    </a:lnTo>
                    <a:lnTo>
                      <a:pt x="81920" y="302270"/>
                    </a:lnTo>
                    <a:lnTo>
                      <a:pt x="48443" y="277061"/>
                    </a:lnTo>
                    <a:lnTo>
                      <a:pt x="21874" y="242800"/>
                    </a:lnTo>
                    <a:lnTo>
                      <a:pt x="5295" y="202745"/>
                    </a:lnTo>
                    <a:lnTo>
                      <a:pt x="0" y="161177"/>
                    </a:lnTo>
                    <a:lnTo>
                      <a:pt x="5430" y="120200"/>
                    </a:lnTo>
                    <a:lnTo>
                      <a:pt x="21027" y="81920"/>
                    </a:lnTo>
                    <a:lnTo>
                      <a:pt x="46234" y="48443"/>
                    </a:lnTo>
                    <a:lnTo>
                      <a:pt x="80490" y="21874"/>
                    </a:lnTo>
                    <a:lnTo>
                      <a:pt x="120546" y="5295"/>
                    </a:lnTo>
                    <a:lnTo>
                      <a:pt x="162116" y="0"/>
                    </a:lnTo>
                    <a:lnTo>
                      <a:pt x="203094" y="5430"/>
                    </a:lnTo>
                    <a:lnTo>
                      <a:pt x="241374" y="21027"/>
                    </a:lnTo>
                    <a:lnTo>
                      <a:pt x="274850" y="46234"/>
                    </a:lnTo>
                    <a:lnTo>
                      <a:pt x="301416" y="8049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80" name="object 133">
                <a:extLst>
                  <a:ext uri="{FF2B5EF4-FFF2-40B4-BE49-F238E27FC236}">
                    <a16:creationId xmlns:a16="http://schemas.microsoft.com/office/drawing/2014/main" id="{36F3DE8D-4AAD-4648-AE43-7F3943B6E480}"/>
                  </a:ext>
                </a:extLst>
              </p:cNvPr>
              <p:cNvSpPr/>
              <p:nvPr/>
            </p:nvSpPr>
            <p:spPr>
              <a:xfrm>
                <a:off x="8926420" y="4972760"/>
                <a:ext cx="0" cy="309880"/>
              </a:xfrm>
              <a:custGeom>
                <a:avLst/>
                <a:gdLst/>
                <a:ahLst/>
                <a:cxnLst/>
                <a:rect l="l" t="t" r="r" b="b"/>
                <a:pathLst>
                  <a:path h="309879">
                    <a:moveTo>
                      <a:pt x="0" y="0"/>
                    </a:moveTo>
                    <a:lnTo>
                      <a:pt x="0" y="309791"/>
                    </a:lnTo>
                  </a:path>
                </a:pathLst>
              </a:custGeom>
              <a:ln w="3175">
                <a:solidFill>
                  <a:srgbClr val="ECEDED"/>
                </a:solidFill>
              </a:ln>
            </p:spPr>
            <p:txBody>
              <a:bodyPr wrap="square" lIns="0" tIns="0" rIns="0" bIns="0" rtlCol="0"/>
              <a:lstStyle/>
              <a:p>
                <a:pPr defTabSz="541508">
                  <a:defRPr/>
                </a:pPr>
                <a:endParaRPr sz="1066">
                  <a:solidFill>
                    <a:prstClr val="black"/>
                  </a:solidFill>
                  <a:latin typeface="Calibri"/>
                </a:endParaRPr>
              </a:p>
            </p:txBody>
          </p:sp>
          <p:sp>
            <p:nvSpPr>
              <p:cNvPr id="81" name="object 134">
                <a:extLst>
                  <a:ext uri="{FF2B5EF4-FFF2-40B4-BE49-F238E27FC236}">
                    <a16:creationId xmlns:a16="http://schemas.microsoft.com/office/drawing/2014/main" id="{89DDA8BF-0365-4062-B5D0-7F32796F0EAE}"/>
                  </a:ext>
                </a:extLst>
              </p:cNvPr>
              <p:cNvSpPr/>
              <p:nvPr/>
            </p:nvSpPr>
            <p:spPr>
              <a:xfrm>
                <a:off x="8926420" y="4972760"/>
                <a:ext cx="0" cy="309880"/>
              </a:xfrm>
              <a:custGeom>
                <a:avLst/>
                <a:gdLst/>
                <a:ahLst/>
                <a:cxnLst/>
                <a:rect l="l" t="t" r="r" b="b"/>
                <a:pathLst>
                  <a:path h="309879">
                    <a:moveTo>
                      <a:pt x="0" y="309791"/>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82" name="object 135">
                <a:extLst>
                  <a:ext uri="{FF2B5EF4-FFF2-40B4-BE49-F238E27FC236}">
                    <a16:creationId xmlns:a16="http://schemas.microsoft.com/office/drawing/2014/main" id="{33472FEF-5108-4BA7-B356-18BD8A3EE8E3}"/>
                  </a:ext>
                </a:extLst>
              </p:cNvPr>
              <p:cNvSpPr/>
              <p:nvPr/>
            </p:nvSpPr>
            <p:spPr>
              <a:xfrm>
                <a:off x="8825807" y="4971907"/>
                <a:ext cx="201295" cy="100965"/>
              </a:xfrm>
              <a:custGeom>
                <a:avLst/>
                <a:gdLst/>
                <a:ahLst/>
                <a:cxnLst/>
                <a:rect l="l" t="t" r="r" b="b"/>
                <a:pathLst>
                  <a:path w="201295" h="100964">
                    <a:moveTo>
                      <a:pt x="0" y="100614"/>
                    </a:moveTo>
                    <a:lnTo>
                      <a:pt x="100614" y="0"/>
                    </a:lnTo>
                    <a:lnTo>
                      <a:pt x="201229" y="100614"/>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83" name="object 136">
                <a:extLst>
                  <a:ext uri="{FF2B5EF4-FFF2-40B4-BE49-F238E27FC236}">
                    <a16:creationId xmlns:a16="http://schemas.microsoft.com/office/drawing/2014/main" id="{43A3AC53-A758-415B-971C-8D3ABE4285A0}"/>
                  </a:ext>
                </a:extLst>
              </p:cNvPr>
              <p:cNvSpPr/>
              <p:nvPr/>
            </p:nvSpPr>
            <p:spPr>
              <a:xfrm>
                <a:off x="8926420" y="6598528"/>
                <a:ext cx="0" cy="154940"/>
              </a:xfrm>
              <a:custGeom>
                <a:avLst/>
                <a:gdLst/>
                <a:ahLst/>
                <a:cxnLst/>
                <a:rect l="l" t="t" r="r" b="b"/>
                <a:pathLst>
                  <a:path h="154940">
                    <a:moveTo>
                      <a:pt x="0" y="0"/>
                    </a:moveTo>
                    <a:lnTo>
                      <a:pt x="0" y="154895"/>
                    </a:lnTo>
                  </a:path>
                </a:pathLst>
              </a:custGeom>
              <a:ln w="3175">
                <a:solidFill>
                  <a:srgbClr val="ECEDED"/>
                </a:solidFill>
              </a:ln>
            </p:spPr>
            <p:txBody>
              <a:bodyPr wrap="square" lIns="0" tIns="0" rIns="0" bIns="0" rtlCol="0"/>
              <a:lstStyle/>
              <a:p>
                <a:pPr defTabSz="541508">
                  <a:defRPr/>
                </a:pPr>
                <a:endParaRPr sz="1066">
                  <a:solidFill>
                    <a:prstClr val="black"/>
                  </a:solidFill>
                  <a:latin typeface="Calibri"/>
                </a:endParaRPr>
              </a:p>
            </p:txBody>
          </p:sp>
          <p:sp>
            <p:nvSpPr>
              <p:cNvPr id="84" name="object 137">
                <a:extLst>
                  <a:ext uri="{FF2B5EF4-FFF2-40B4-BE49-F238E27FC236}">
                    <a16:creationId xmlns:a16="http://schemas.microsoft.com/office/drawing/2014/main" id="{2520DDE8-51C2-491C-83ED-91CAC8E78B60}"/>
                  </a:ext>
                </a:extLst>
              </p:cNvPr>
              <p:cNvSpPr/>
              <p:nvPr/>
            </p:nvSpPr>
            <p:spPr>
              <a:xfrm>
                <a:off x="8926420" y="6598528"/>
                <a:ext cx="0" cy="154940"/>
              </a:xfrm>
              <a:custGeom>
                <a:avLst/>
                <a:gdLst/>
                <a:ahLst/>
                <a:cxnLst/>
                <a:rect l="l" t="t" r="r" b="b"/>
                <a:pathLst>
                  <a:path h="154940">
                    <a:moveTo>
                      <a:pt x="0" y="0"/>
                    </a:moveTo>
                    <a:lnTo>
                      <a:pt x="0" y="154895"/>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85" name="object 138">
                <a:extLst>
                  <a:ext uri="{FF2B5EF4-FFF2-40B4-BE49-F238E27FC236}">
                    <a16:creationId xmlns:a16="http://schemas.microsoft.com/office/drawing/2014/main" id="{1A5645E8-83CE-4098-B5A1-0E13142B564F}"/>
                  </a:ext>
                </a:extLst>
              </p:cNvPr>
              <p:cNvSpPr/>
              <p:nvPr/>
            </p:nvSpPr>
            <p:spPr>
              <a:xfrm>
                <a:off x="8926420" y="6443632"/>
                <a:ext cx="0" cy="50165"/>
              </a:xfrm>
              <a:custGeom>
                <a:avLst/>
                <a:gdLst/>
                <a:ahLst/>
                <a:cxnLst/>
                <a:rect l="l" t="t" r="r" b="b"/>
                <a:pathLst>
                  <a:path h="50164">
                    <a:moveTo>
                      <a:pt x="0" y="0"/>
                    </a:moveTo>
                    <a:lnTo>
                      <a:pt x="0" y="49621"/>
                    </a:lnTo>
                  </a:path>
                </a:pathLst>
              </a:custGeom>
              <a:solidFill>
                <a:srgbClr val="ECEDED"/>
              </a:solidFill>
            </p:spPr>
            <p:txBody>
              <a:bodyPr wrap="square" lIns="0" tIns="0" rIns="0" bIns="0" rtlCol="0"/>
              <a:lstStyle/>
              <a:p>
                <a:pPr defTabSz="541508">
                  <a:defRPr/>
                </a:pPr>
                <a:endParaRPr sz="1066">
                  <a:solidFill>
                    <a:prstClr val="black"/>
                  </a:solidFill>
                  <a:latin typeface="Calibri"/>
                </a:endParaRPr>
              </a:p>
            </p:txBody>
          </p:sp>
          <p:sp>
            <p:nvSpPr>
              <p:cNvPr id="86" name="object 139">
                <a:extLst>
                  <a:ext uri="{FF2B5EF4-FFF2-40B4-BE49-F238E27FC236}">
                    <a16:creationId xmlns:a16="http://schemas.microsoft.com/office/drawing/2014/main" id="{3090BDDC-C148-49AA-99DA-C1DA79108C56}"/>
                  </a:ext>
                </a:extLst>
              </p:cNvPr>
              <p:cNvSpPr/>
              <p:nvPr/>
            </p:nvSpPr>
            <p:spPr>
              <a:xfrm>
                <a:off x="8926420" y="6443632"/>
                <a:ext cx="0" cy="50165"/>
              </a:xfrm>
              <a:custGeom>
                <a:avLst/>
                <a:gdLst/>
                <a:ahLst/>
                <a:cxnLst/>
                <a:rect l="l" t="t" r="r" b="b"/>
                <a:pathLst>
                  <a:path h="50164">
                    <a:moveTo>
                      <a:pt x="-15706" y="24810"/>
                    </a:moveTo>
                    <a:lnTo>
                      <a:pt x="15706" y="24810"/>
                    </a:lnTo>
                  </a:path>
                </a:pathLst>
              </a:custGeom>
              <a:ln w="49621">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87" name="object 140">
                <a:extLst>
                  <a:ext uri="{FF2B5EF4-FFF2-40B4-BE49-F238E27FC236}">
                    <a16:creationId xmlns:a16="http://schemas.microsoft.com/office/drawing/2014/main" id="{54BEF600-99B3-4CB2-AEAB-7153080E486C}"/>
                  </a:ext>
                </a:extLst>
              </p:cNvPr>
              <p:cNvSpPr/>
              <p:nvPr/>
            </p:nvSpPr>
            <p:spPr>
              <a:xfrm>
                <a:off x="8825810" y="6653663"/>
                <a:ext cx="201295" cy="100965"/>
              </a:xfrm>
              <a:custGeom>
                <a:avLst/>
                <a:gdLst/>
                <a:ahLst/>
                <a:cxnLst/>
                <a:rect l="l" t="t" r="r" b="b"/>
                <a:pathLst>
                  <a:path w="201295" h="100965">
                    <a:moveTo>
                      <a:pt x="201229" y="0"/>
                    </a:moveTo>
                    <a:lnTo>
                      <a:pt x="100614" y="100614"/>
                    </a:ln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88" name="object 141">
                <a:extLst>
                  <a:ext uri="{FF2B5EF4-FFF2-40B4-BE49-F238E27FC236}">
                    <a16:creationId xmlns:a16="http://schemas.microsoft.com/office/drawing/2014/main" id="{A7B7A43A-0BC8-405A-85F8-BD79858F26A5}"/>
                  </a:ext>
                </a:extLst>
              </p:cNvPr>
              <p:cNvSpPr/>
              <p:nvPr/>
            </p:nvSpPr>
            <p:spPr>
              <a:xfrm>
                <a:off x="8036087" y="5863091"/>
                <a:ext cx="309880" cy="0"/>
              </a:xfrm>
              <a:custGeom>
                <a:avLst/>
                <a:gdLst/>
                <a:ahLst/>
                <a:cxnLst/>
                <a:rect l="l" t="t" r="r" b="b"/>
                <a:pathLst>
                  <a:path w="309879">
                    <a:moveTo>
                      <a:pt x="0" y="0"/>
                    </a:moveTo>
                    <a:lnTo>
                      <a:pt x="309791" y="0"/>
                    </a:lnTo>
                  </a:path>
                </a:pathLst>
              </a:custGeom>
              <a:ln w="3175">
                <a:solidFill>
                  <a:srgbClr val="ECEDED"/>
                </a:solidFill>
              </a:ln>
            </p:spPr>
            <p:txBody>
              <a:bodyPr wrap="square" lIns="0" tIns="0" rIns="0" bIns="0" rtlCol="0"/>
              <a:lstStyle/>
              <a:p>
                <a:pPr defTabSz="541508">
                  <a:defRPr/>
                </a:pPr>
                <a:endParaRPr sz="1066">
                  <a:solidFill>
                    <a:prstClr val="black"/>
                  </a:solidFill>
                  <a:latin typeface="Calibri"/>
                </a:endParaRPr>
              </a:p>
            </p:txBody>
          </p:sp>
          <p:sp>
            <p:nvSpPr>
              <p:cNvPr id="89" name="object 142">
                <a:extLst>
                  <a:ext uri="{FF2B5EF4-FFF2-40B4-BE49-F238E27FC236}">
                    <a16:creationId xmlns:a16="http://schemas.microsoft.com/office/drawing/2014/main" id="{3A9652A6-051B-4CB7-9BAB-CDA17DEEA20F}"/>
                  </a:ext>
                </a:extLst>
              </p:cNvPr>
              <p:cNvSpPr/>
              <p:nvPr/>
            </p:nvSpPr>
            <p:spPr>
              <a:xfrm>
                <a:off x="8036087" y="5863091"/>
                <a:ext cx="309880" cy="0"/>
              </a:xfrm>
              <a:custGeom>
                <a:avLst/>
                <a:gdLst/>
                <a:ahLst/>
                <a:cxnLst/>
                <a:rect l="l" t="t" r="r" b="b"/>
                <a:pathLst>
                  <a:path w="309879">
                    <a:moveTo>
                      <a:pt x="309791" y="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90" name="object 143">
                <a:extLst>
                  <a:ext uri="{FF2B5EF4-FFF2-40B4-BE49-F238E27FC236}">
                    <a16:creationId xmlns:a16="http://schemas.microsoft.com/office/drawing/2014/main" id="{C179762F-AB0B-4869-B44D-828E1CB06968}"/>
                  </a:ext>
                </a:extLst>
              </p:cNvPr>
              <p:cNvSpPr/>
              <p:nvPr/>
            </p:nvSpPr>
            <p:spPr>
              <a:xfrm>
                <a:off x="8035232" y="5762478"/>
                <a:ext cx="100965" cy="201295"/>
              </a:xfrm>
              <a:custGeom>
                <a:avLst/>
                <a:gdLst/>
                <a:ahLst/>
                <a:cxnLst/>
                <a:rect l="l" t="t" r="r" b="b"/>
                <a:pathLst>
                  <a:path w="100965" h="201295">
                    <a:moveTo>
                      <a:pt x="100614" y="201229"/>
                    </a:moveTo>
                    <a:lnTo>
                      <a:pt x="0" y="100614"/>
                    </a:lnTo>
                    <a:lnTo>
                      <a:pt x="100614"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91" name="object 144">
                <a:extLst>
                  <a:ext uri="{FF2B5EF4-FFF2-40B4-BE49-F238E27FC236}">
                    <a16:creationId xmlns:a16="http://schemas.microsoft.com/office/drawing/2014/main" id="{35E37C84-D218-4936-86C7-53307F6F9D74}"/>
                  </a:ext>
                </a:extLst>
              </p:cNvPr>
              <p:cNvSpPr/>
              <p:nvPr/>
            </p:nvSpPr>
            <p:spPr>
              <a:xfrm>
                <a:off x="9637014" y="5863091"/>
                <a:ext cx="180340" cy="0"/>
              </a:xfrm>
              <a:custGeom>
                <a:avLst/>
                <a:gdLst/>
                <a:ahLst/>
                <a:cxnLst/>
                <a:rect l="l" t="t" r="r" b="b"/>
                <a:pathLst>
                  <a:path w="180340">
                    <a:moveTo>
                      <a:pt x="0" y="0"/>
                    </a:moveTo>
                    <a:lnTo>
                      <a:pt x="179743" y="0"/>
                    </a:lnTo>
                  </a:path>
                </a:pathLst>
              </a:custGeom>
              <a:ln w="3175">
                <a:solidFill>
                  <a:srgbClr val="ECEDED"/>
                </a:solidFill>
              </a:ln>
            </p:spPr>
            <p:txBody>
              <a:bodyPr wrap="square" lIns="0" tIns="0" rIns="0" bIns="0" rtlCol="0"/>
              <a:lstStyle/>
              <a:p>
                <a:pPr defTabSz="541508">
                  <a:defRPr/>
                </a:pPr>
                <a:endParaRPr sz="1066">
                  <a:solidFill>
                    <a:prstClr val="black"/>
                  </a:solidFill>
                  <a:latin typeface="Calibri"/>
                </a:endParaRPr>
              </a:p>
            </p:txBody>
          </p:sp>
          <p:sp>
            <p:nvSpPr>
              <p:cNvPr id="92" name="object 145">
                <a:extLst>
                  <a:ext uri="{FF2B5EF4-FFF2-40B4-BE49-F238E27FC236}">
                    <a16:creationId xmlns:a16="http://schemas.microsoft.com/office/drawing/2014/main" id="{B10D4395-8D23-4B52-A44D-A48698536014}"/>
                  </a:ext>
                </a:extLst>
              </p:cNvPr>
              <p:cNvSpPr/>
              <p:nvPr/>
            </p:nvSpPr>
            <p:spPr>
              <a:xfrm>
                <a:off x="9637014" y="5863091"/>
                <a:ext cx="180340" cy="0"/>
              </a:xfrm>
              <a:custGeom>
                <a:avLst/>
                <a:gdLst/>
                <a:ahLst/>
                <a:cxnLst/>
                <a:rect l="l" t="t" r="r" b="b"/>
                <a:pathLst>
                  <a:path w="180340">
                    <a:moveTo>
                      <a:pt x="0" y="0"/>
                    </a:moveTo>
                    <a:lnTo>
                      <a:pt x="179743"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93" name="object 146">
                <a:extLst>
                  <a:ext uri="{FF2B5EF4-FFF2-40B4-BE49-F238E27FC236}">
                    <a16:creationId xmlns:a16="http://schemas.microsoft.com/office/drawing/2014/main" id="{7AB7688D-7729-4AE8-A455-45DDD4036DDB}"/>
                  </a:ext>
                </a:extLst>
              </p:cNvPr>
              <p:cNvSpPr/>
              <p:nvPr/>
            </p:nvSpPr>
            <p:spPr>
              <a:xfrm>
                <a:off x="9506960" y="5863091"/>
                <a:ext cx="66675" cy="0"/>
              </a:xfrm>
              <a:custGeom>
                <a:avLst/>
                <a:gdLst/>
                <a:ahLst/>
                <a:cxnLst/>
                <a:rect l="l" t="t" r="r" b="b"/>
                <a:pathLst>
                  <a:path w="66675">
                    <a:moveTo>
                      <a:pt x="0" y="0"/>
                    </a:moveTo>
                    <a:lnTo>
                      <a:pt x="66333" y="0"/>
                    </a:lnTo>
                  </a:path>
                </a:pathLst>
              </a:custGeom>
              <a:solidFill>
                <a:srgbClr val="ECEDED"/>
              </a:solidFill>
            </p:spPr>
            <p:txBody>
              <a:bodyPr wrap="square" lIns="0" tIns="0" rIns="0" bIns="0" rtlCol="0"/>
              <a:lstStyle/>
              <a:p>
                <a:pPr defTabSz="541508">
                  <a:defRPr/>
                </a:pPr>
                <a:endParaRPr sz="1066">
                  <a:solidFill>
                    <a:prstClr val="black"/>
                  </a:solidFill>
                  <a:latin typeface="Calibri"/>
                </a:endParaRPr>
              </a:p>
            </p:txBody>
          </p:sp>
          <p:sp>
            <p:nvSpPr>
              <p:cNvPr id="94" name="object 147">
                <a:extLst>
                  <a:ext uri="{FF2B5EF4-FFF2-40B4-BE49-F238E27FC236}">
                    <a16:creationId xmlns:a16="http://schemas.microsoft.com/office/drawing/2014/main" id="{012F701C-DC30-4262-A953-A6CBA745F3DE}"/>
                  </a:ext>
                </a:extLst>
              </p:cNvPr>
              <p:cNvSpPr/>
              <p:nvPr/>
            </p:nvSpPr>
            <p:spPr>
              <a:xfrm>
                <a:off x="9506960" y="5863091"/>
                <a:ext cx="66675" cy="0"/>
              </a:xfrm>
              <a:custGeom>
                <a:avLst/>
                <a:gdLst/>
                <a:ahLst/>
                <a:cxnLst/>
                <a:rect l="l" t="t" r="r" b="b"/>
                <a:pathLst>
                  <a:path w="66675">
                    <a:moveTo>
                      <a:pt x="0" y="0"/>
                    </a:moveTo>
                    <a:lnTo>
                      <a:pt x="66333"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95" name="object 148">
                <a:extLst>
                  <a:ext uri="{FF2B5EF4-FFF2-40B4-BE49-F238E27FC236}">
                    <a16:creationId xmlns:a16="http://schemas.microsoft.com/office/drawing/2014/main" id="{22A1F9A8-E33F-4A37-B889-086345B98969}"/>
                  </a:ext>
                </a:extLst>
              </p:cNvPr>
              <p:cNvSpPr/>
              <p:nvPr/>
            </p:nvSpPr>
            <p:spPr>
              <a:xfrm>
                <a:off x="9716992" y="5762475"/>
                <a:ext cx="100965" cy="201295"/>
              </a:xfrm>
              <a:custGeom>
                <a:avLst/>
                <a:gdLst/>
                <a:ahLst/>
                <a:cxnLst/>
                <a:rect l="l" t="t" r="r" b="b"/>
                <a:pathLst>
                  <a:path w="100965" h="201295">
                    <a:moveTo>
                      <a:pt x="0" y="0"/>
                    </a:moveTo>
                    <a:lnTo>
                      <a:pt x="100614" y="100614"/>
                    </a:lnTo>
                    <a:lnTo>
                      <a:pt x="0" y="201229"/>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96" name="object 149">
                <a:extLst>
                  <a:ext uri="{FF2B5EF4-FFF2-40B4-BE49-F238E27FC236}">
                    <a16:creationId xmlns:a16="http://schemas.microsoft.com/office/drawing/2014/main" id="{990C5041-EE51-4881-B3B4-1D2B20E79452}"/>
                  </a:ext>
                </a:extLst>
              </p:cNvPr>
              <p:cNvSpPr/>
              <p:nvPr/>
            </p:nvSpPr>
            <p:spPr>
              <a:xfrm>
                <a:off x="8296860" y="5233529"/>
                <a:ext cx="120650" cy="120650"/>
              </a:xfrm>
              <a:custGeom>
                <a:avLst/>
                <a:gdLst/>
                <a:ahLst/>
                <a:cxnLst/>
                <a:rect l="l" t="t" r="r" b="b"/>
                <a:pathLst>
                  <a:path w="120650" h="120650">
                    <a:moveTo>
                      <a:pt x="120090" y="12009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97" name="object 150">
                <a:extLst>
                  <a:ext uri="{FF2B5EF4-FFF2-40B4-BE49-F238E27FC236}">
                    <a16:creationId xmlns:a16="http://schemas.microsoft.com/office/drawing/2014/main" id="{918FD5B4-C6D3-464B-B86A-E140E0E7D4D9}"/>
                  </a:ext>
                </a:extLst>
              </p:cNvPr>
              <p:cNvSpPr/>
              <p:nvPr/>
            </p:nvSpPr>
            <p:spPr>
              <a:xfrm>
                <a:off x="8465333" y="5402012"/>
                <a:ext cx="50800" cy="50800"/>
              </a:xfrm>
              <a:custGeom>
                <a:avLst/>
                <a:gdLst/>
                <a:ahLst/>
                <a:cxnLst/>
                <a:rect l="l" t="t" r="r" b="b"/>
                <a:pathLst>
                  <a:path w="50800" h="50800">
                    <a:moveTo>
                      <a:pt x="50584" y="50574"/>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98" name="object 151">
                <a:extLst>
                  <a:ext uri="{FF2B5EF4-FFF2-40B4-BE49-F238E27FC236}">
                    <a16:creationId xmlns:a16="http://schemas.microsoft.com/office/drawing/2014/main" id="{79517CBE-F4D1-46B5-8FC2-52D62611DD3C}"/>
                  </a:ext>
                </a:extLst>
              </p:cNvPr>
              <p:cNvSpPr/>
              <p:nvPr/>
            </p:nvSpPr>
            <p:spPr>
              <a:xfrm>
                <a:off x="8296255" y="5232921"/>
                <a:ext cx="142875" cy="142875"/>
              </a:xfrm>
              <a:custGeom>
                <a:avLst/>
                <a:gdLst/>
                <a:ahLst/>
                <a:cxnLst/>
                <a:rect l="l" t="t" r="r" b="b"/>
                <a:pathLst>
                  <a:path w="142875" h="142875">
                    <a:moveTo>
                      <a:pt x="0" y="142299"/>
                    </a:moveTo>
                    <a:lnTo>
                      <a:pt x="0" y="0"/>
                    </a:lnTo>
                    <a:lnTo>
                      <a:pt x="142288"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99" name="object 152">
                <a:extLst>
                  <a:ext uri="{FF2B5EF4-FFF2-40B4-BE49-F238E27FC236}">
                    <a16:creationId xmlns:a16="http://schemas.microsoft.com/office/drawing/2014/main" id="{449078B0-C1DA-45D0-B7AF-2F61ADF37547}"/>
                  </a:ext>
                </a:extLst>
              </p:cNvPr>
              <p:cNvSpPr/>
              <p:nvPr/>
            </p:nvSpPr>
            <p:spPr>
              <a:xfrm>
                <a:off x="9336926" y="6273595"/>
                <a:ext cx="219075" cy="219075"/>
              </a:xfrm>
              <a:custGeom>
                <a:avLst/>
                <a:gdLst/>
                <a:ahLst/>
                <a:cxnLst/>
                <a:rect l="l" t="t" r="r" b="b"/>
                <a:pathLst>
                  <a:path w="219075" h="219075">
                    <a:moveTo>
                      <a:pt x="0" y="0"/>
                    </a:moveTo>
                    <a:lnTo>
                      <a:pt x="219050" y="21906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00" name="object 153">
                <a:extLst>
                  <a:ext uri="{FF2B5EF4-FFF2-40B4-BE49-F238E27FC236}">
                    <a16:creationId xmlns:a16="http://schemas.microsoft.com/office/drawing/2014/main" id="{12C66AE7-A531-41D9-BC50-AE7B1AF7CE26}"/>
                  </a:ext>
                </a:extLst>
              </p:cNvPr>
              <p:cNvSpPr/>
              <p:nvPr/>
            </p:nvSpPr>
            <p:spPr>
              <a:xfrm>
                <a:off x="9414296" y="6350963"/>
                <a:ext cx="142875" cy="142875"/>
              </a:xfrm>
              <a:custGeom>
                <a:avLst/>
                <a:gdLst/>
                <a:ahLst/>
                <a:cxnLst/>
                <a:rect l="l" t="t" r="r" b="b"/>
                <a:pathLst>
                  <a:path w="142875" h="142875">
                    <a:moveTo>
                      <a:pt x="142288" y="0"/>
                    </a:moveTo>
                    <a:lnTo>
                      <a:pt x="142288" y="142288"/>
                    </a:lnTo>
                    <a:lnTo>
                      <a:pt x="0" y="142288"/>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01" name="object 154">
                <a:extLst>
                  <a:ext uri="{FF2B5EF4-FFF2-40B4-BE49-F238E27FC236}">
                    <a16:creationId xmlns:a16="http://schemas.microsoft.com/office/drawing/2014/main" id="{8D081694-E84A-49EA-8843-B6D9667344DF}"/>
                  </a:ext>
                </a:extLst>
              </p:cNvPr>
              <p:cNvSpPr/>
              <p:nvPr/>
            </p:nvSpPr>
            <p:spPr>
              <a:xfrm>
                <a:off x="8296857" y="6273595"/>
                <a:ext cx="219075" cy="219075"/>
              </a:xfrm>
              <a:custGeom>
                <a:avLst/>
                <a:gdLst/>
                <a:ahLst/>
                <a:cxnLst/>
                <a:rect l="l" t="t" r="r" b="b"/>
                <a:pathLst>
                  <a:path w="219075" h="219075">
                    <a:moveTo>
                      <a:pt x="219061" y="0"/>
                    </a:moveTo>
                    <a:lnTo>
                      <a:pt x="0" y="21906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02" name="object 155">
                <a:extLst>
                  <a:ext uri="{FF2B5EF4-FFF2-40B4-BE49-F238E27FC236}">
                    <a16:creationId xmlns:a16="http://schemas.microsoft.com/office/drawing/2014/main" id="{495E492D-3B24-43A8-A7E4-A9F05FA1BE1F}"/>
                  </a:ext>
                </a:extLst>
              </p:cNvPr>
              <p:cNvSpPr/>
              <p:nvPr/>
            </p:nvSpPr>
            <p:spPr>
              <a:xfrm>
                <a:off x="8296258" y="6350967"/>
                <a:ext cx="142875" cy="142875"/>
              </a:xfrm>
              <a:custGeom>
                <a:avLst/>
                <a:gdLst/>
                <a:ahLst/>
                <a:cxnLst/>
                <a:rect l="l" t="t" r="r" b="b"/>
                <a:pathLst>
                  <a:path w="142875" h="142875">
                    <a:moveTo>
                      <a:pt x="142288" y="142288"/>
                    </a:moveTo>
                    <a:lnTo>
                      <a:pt x="0" y="142288"/>
                    </a:ln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03" name="object 156">
                <a:extLst>
                  <a:ext uri="{FF2B5EF4-FFF2-40B4-BE49-F238E27FC236}">
                    <a16:creationId xmlns:a16="http://schemas.microsoft.com/office/drawing/2014/main" id="{9F00AF60-D1E4-4BB8-95FA-2A3AF4CBFF2F}"/>
                  </a:ext>
                </a:extLst>
              </p:cNvPr>
              <p:cNvSpPr/>
              <p:nvPr/>
            </p:nvSpPr>
            <p:spPr>
              <a:xfrm>
                <a:off x="9336926" y="5233525"/>
                <a:ext cx="219075" cy="219075"/>
              </a:xfrm>
              <a:custGeom>
                <a:avLst/>
                <a:gdLst/>
                <a:ahLst/>
                <a:cxnLst/>
                <a:rect l="l" t="t" r="r" b="b"/>
                <a:pathLst>
                  <a:path w="219075" h="219075">
                    <a:moveTo>
                      <a:pt x="0" y="219061"/>
                    </a:moveTo>
                    <a:lnTo>
                      <a:pt x="21905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04" name="object 157">
                <a:extLst>
                  <a:ext uri="{FF2B5EF4-FFF2-40B4-BE49-F238E27FC236}">
                    <a16:creationId xmlns:a16="http://schemas.microsoft.com/office/drawing/2014/main" id="{A02B546A-FBCC-40E2-A358-E879674D3704}"/>
                  </a:ext>
                </a:extLst>
              </p:cNvPr>
              <p:cNvSpPr/>
              <p:nvPr/>
            </p:nvSpPr>
            <p:spPr>
              <a:xfrm>
                <a:off x="9414292" y="5232925"/>
                <a:ext cx="142875" cy="142875"/>
              </a:xfrm>
              <a:custGeom>
                <a:avLst/>
                <a:gdLst/>
                <a:ahLst/>
                <a:cxnLst/>
                <a:rect l="l" t="t" r="r" b="b"/>
                <a:pathLst>
                  <a:path w="142875" h="142875">
                    <a:moveTo>
                      <a:pt x="0" y="0"/>
                    </a:moveTo>
                    <a:lnTo>
                      <a:pt x="142288" y="0"/>
                    </a:lnTo>
                    <a:lnTo>
                      <a:pt x="142288" y="142299"/>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grpSp>
        <p:sp>
          <p:nvSpPr>
            <p:cNvPr id="73" name="object 160">
              <a:extLst>
                <a:ext uri="{FF2B5EF4-FFF2-40B4-BE49-F238E27FC236}">
                  <a16:creationId xmlns:a16="http://schemas.microsoft.com/office/drawing/2014/main" id="{8D32AE28-BF9C-44DC-B804-5A3C95C46C19}"/>
                </a:ext>
              </a:extLst>
            </p:cNvPr>
            <p:cNvSpPr/>
            <p:nvPr/>
          </p:nvSpPr>
          <p:spPr>
            <a:xfrm>
              <a:off x="5850733" y="4797711"/>
              <a:ext cx="550863" cy="0"/>
            </a:xfrm>
            <a:custGeom>
              <a:avLst/>
              <a:gdLst/>
              <a:ahLst/>
              <a:cxnLst/>
              <a:rect l="l" t="t" r="r" b="b"/>
              <a:pathLst>
                <a:path w="930275">
                  <a:moveTo>
                    <a:pt x="0" y="0"/>
                  </a:moveTo>
                  <a:lnTo>
                    <a:pt x="929647" y="0"/>
                  </a:lnTo>
                </a:path>
              </a:pathLst>
            </a:custGeom>
            <a:ln w="31412">
              <a:solidFill>
                <a:srgbClr val="EA3125"/>
              </a:solidFill>
            </a:ln>
          </p:spPr>
          <p:txBody>
            <a:bodyPr wrap="square" lIns="0" tIns="0" rIns="0" bIns="0" rtlCol="0"/>
            <a:lstStyle/>
            <a:p>
              <a:pPr defTabSz="541508">
                <a:defRPr/>
              </a:pPr>
              <a:endParaRPr sz="1066">
                <a:solidFill>
                  <a:prstClr val="black"/>
                </a:solidFill>
                <a:latin typeface="Calibri"/>
              </a:endParaRPr>
            </a:p>
          </p:txBody>
        </p:sp>
      </p:grpSp>
      <p:grpSp>
        <p:nvGrpSpPr>
          <p:cNvPr id="105" name="Group 104">
            <a:extLst>
              <a:ext uri="{FF2B5EF4-FFF2-40B4-BE49-F238E27FC236}">
                <a16:creationId xmlns:a16="http://schemas.microsoft.com/office/drawing/2014/main" id="{3CB58500-3906-4A20-81CD-A24E2761FD6C}"/>
              </a:ext>
            </a:extLst>
          </p:cNvPr>
          <p:cNvGrpSpPr/>
          <p:nvPr/>
        </p:nvGrpSpPr>
        <p:grpSpPr>
          <a:xfrm>
            <a:off x="7719144" y="1639861"/>
            <a:ext cx="1226564" cy="5137376"/>
            <a:chOff x="7558486" y="1639861"/>
            <a:chExt cx="1226564" cy="5137376"/>
          </a:xfrm>
        </p:grpSpPr>
        <p:sp>
          <p:nvSpPr>
            <p:cNvPr id="106" name="object 10">
              <a:extLst>
                <a:ext uri="{FF2B5EF4-FFF2-40B4-BE49-F238E27FC236}">
                  <a16:creationId xmlns:a16="http://schemas.microsoft.com/office/drawing/2014/main" id="{E8B4155F-1B44-4E36-98A0-96971FE20B2D}"/>
                </a:ext>
              </a:extLst>
            </p:cNvPr>
            <p:cNvSpPr txBox="1"/>
            <p:nvPr/>
          </p:nvSpPr>
          <p:spPr>
            <a:xfrm>
              <a:off x="8043716" y="4204136"/>
              <a:ext cx="268475" cy="495859"/>
            </a:xfrm>
            <a:prstGeom prst="rect">
              <a:avLst/>
            </a:prstGeom>
          </p:spPr>
          <p:txBody>
            <a:bodyPr vert="horz" wrap="square" lIns="0" tIns="8272" rIns="0" bIns="0" rtlCol="0">
              <a:spAutoFit/>
            </a:bodyPr>
            <a:lstStyle/>
            <a:p>
              <a:pPr marL="7521" defTabSz="541508">
                <a:spcBef>
                  <a:spcPts val="65"/>
                </a:spcBef>
                <a:defRPr/>
              </a:pPr>
              <a:r>
                <a:rPr sz="3168" b="1" spc="3" dirty="0">
                  <a:solidFill>
                    <a:srgbClr val="221F1F"/>
                  </a:solidFill>
                  <a:latin typeface="Apex New"/>
                  <a:cs typeface="Apex New"/>
                </a:rPr>
                <a:t>4</a:t>
              </a:r>
              <a:endParaRPr sz="3168">
                <a:solidFill>
                  <a:prstClr val="black"/>
                </a:solidFill>
                <a:latin typeface="Apex New"/>
                <a:cs typeface="Apex New"/>
              </a:endParaRPr>
            </a:p>
          </p:txBody>
        </p:sp>
        <p:sp>
          <p:nvSpPr>
            <p:cNvPr id="107" name="object 15">
              <a:extLst>
                <a:ext uri="{FF2B5EF4-FFF2-40B4-BE49-F238E27FC236}">
                  <a16:creationId xmlns:a16="http://schemas.microsoft.com/office/drawing/2014/main" id="{00EF83EB-D274-47C2-8D4E-D5534FF23528}"/>
                </a:ext>
              </a:extLst>
            </p:cNvPr>
            <p:cNvSpPr txBox="1"/>
            <p:nvPr/>
          </p:nvSpPr>
          <p:spPr>
            <a:xfrm>
              <a:off x="7952626" y="4929612"/>
              <a:ext cx="450843" cy="195199"/>
            </a:xfrm>
            <a:prstGeom prst="rect">
              <a:avLst/>
            </a:prstGeom>
          </p:spPr>
          <p:txBody>
            <a:bodyPr vert="horz" wrap="square" lIns="0" tIns="8272" rIns="0" bIns="0" rtlCol="0">
              <a:spAutoFit/>
            </a:bodyPr>
            <a:lstStyle/>
            <a:p>
              <a:pPr marL="7521" defTabSz="541508">
                <a:spcBef>
                  <a:spcPts val="65"/>
                </a:spcBef>
                <a:defRPr/>
              </a:pPr>
              <a:r>
                <a:rPr sz="1214" spc="3" dirty="0">
                  <a:solidFill>
                    <a:srgbClr val="221F1F"/>
                  </a:solidFill>
                  <a:latin typeface="ApexNew-Book"/>
                  <a:cs typeface="ApexNew-Book"/>
                </a:rPr>
                <a:t>Sa</a:t>
              </a:r>
              <a:r>
                <a:rPr sz="1214" spc="-27" dirty="0">
                  <a:solidFill>
                    <a:srgbClr val="221F1F"/>
                  </a:solidFill>
                  <a:latin typeface="ApexNew-Book"/>
                  <a:cs typeface="ApexNew-Book"/>
                </a:rPr>
                <a:t>f</a:t>
              </a:r>
              <a:r>
                <a:rPr sz="1214" spc="3" dirty="0">
                  <a:solidFill>
                    <a:srgbClr val="221F1F"/>
                  </a:solidFill>
                  <a:latin typeface="ApexNew-Book"/>
                  <a:cs typeface="ApexNew-Book"/>
                </a:rPr>
                <a:t>ety</a:t>
              </a:r>
              <a:endParaRPr sz="1214">
                <a:solidFill>
                  <a:prstClr val="black"/>
                </a:solidFill>
                <a:latin typeface="ApexNew-Book"/>
                <a:cs typeface="ApexNew-Book"/>
              </a:endParaRPr>
            </a:p>
          </p:txBody>
        </p:sp>
        <p:sp>
          <p:nvSpPr>
            <p:cNvPr id="108" name="object 23">
              <a:extLst>
                <a:ext uri="{FF2B5EF4-FFF2-40B4-BE49-F238E27FC236}">
                  <a16:creationId xmlns:a16="http://schemas.microsoft.com/office/drawing/2014/main" id="{F8EC7AE6-15E2-4247-AEFB-642AD2FF5773}"/>
                </a:ext>
              </a:extLst>
            </p:cNvPr>
            <p:cNvSpPr/>
            <p:nvPr/>
          </p:nvSpPr>
          <p:spPr>
            <a:xfrm>
              <a:off x="8163969" y="1639861"/>
              <a:ext cx="0" cy="1299511"/>
            </a:xfrm>
            <a:custGeom>
              <a:avLst/>
              <a:gdLst/>
              <a:ahLst/>
              <a:cxnLst/>
              <a:rect l="l" t="t" r="r" b="b"/>
              <a:pathLst>
                <a:path h="2194560">
                  <a:moveTo>
                    <a:pt x="0" y="2194257"/>
                  </a:moveTo>
                  <a:lnTo>
                    <a:pt x="0" y="0"/>
                  </a:lnTo>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109" name="object 24">
              <a:extLst>
                <a:ext uri="{FF2B5EF4-FFF2-40B4-BE49-F238E27FC236}">
                  <a16:creationId xmlns:a16="http://schemas.microsoft.com/office/drawing/2014/main" id="{B83AB495-D0AF-4912-B65A-314AFD64A759}"/>
                </a:ext>
              </a:extLst>
            </p:cNvPr>
            <p:cNvSpPr/>
            <p:nvPr/>
          </p:nvSpPr>
          <p:spPr>
            <a:xfrm>
              <a:off x="8163969" y="5278814"/>
              <a:ext cx="0" cy="1498423"/>
            </a:xfrm>
            <a:custGeom>
              <a:avLst/>
              <a:gdLst/>
              <a:ahLst/>
              <a:cxnLst/>
              <a:rect l="l" t="t" r="r" b="b"/>
              <a:pathLst>
                <a:path h="2530475">
                  <a:moveTo>
                    <a:pt x="0" y="2529996"/>
                  </a:moveTo>
                  <a:lnTo>
                    <a:pt x="0" y="0"/>
                  </a:lnTo>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110" name="object 72">
              <a:extLst>
                <a:ext uri="{FF2B5EF4-FFF2-40B4-BE49-F238E27FC236}">
                  <a16:creationId xmlns:a16="http://schemas.microsoft.com/office/drawing/2014/main" id="{8E4BD2A3-4311-4F77-BA01-41F70968BB3C}"/>
                </a:ext>
              </a:extLst>
            </p:cNvPr>
            <p:cNvSpPr/>
            <p:nvPr/>
          </p:nvSpPr>
          <p:spPr>
            <a:xfrm>
              <a:off x="7558486" y="2939193"/>
              <a:ext cx="1226564" cy="1226564"/>
            </a:xfrm>
            <a:custGeom>
              <a:avLst/>
              <a:gdLst/>
              <a:ahLst/>
              <a:cxnLst/>
              <a:rect l="l" t="t" r="r" b="b"/>
              <a:pathLst>
                <a:path w="2071369" h="2071370">
                  <a:moveTo>
                    <a:pt x="0" y="1035581"/>
                  </a:moveTo>
                  <a:lnTo>
                    <a:pt x="1127" y="986831"/>
                  </a:lnTo>
                  <a:lnTo>
                    <a:pt x="4475" y="938661"/>
                  </a:lnTo>
                  <a:lnTo>
                    <a:pt x="9995" y="891121"/>
                  </a:lnTo>
                  <a:lnTo>
                    <a:pt x="17636" y="844261"/>
                  </a:lnTo>
                  <a:lnTo>
                    <a:pt x="27350" y="798130"/>
                  </a:lnTo>
                  <a:lnTo>
                    <a:pt x="39085" y="752778"/>
                  </a:lnTo>
                  <a:lnTo>
                    <a:pt x="52794" y="708255"/>
                  </a:lnTo>
                  <a:lnTo>
                    <a:pt x="68425" y="664610"/>
                  </a:lnTo>
                  <a:lnTo>
                    <a:pt x="85929" y="621894"/>
                  </a:lnTo>
                  <a:lnTo>
                    <a:pt x="105256" y="580156"/>
                  </a:lnTo>
                  <a:lnTo>
                    <a:pt x="126357" y="539446"/>
                  </a:lnTo>
                  <a:lnTo>
                    <a:pt x="149182" y="499812"/>
                  </a:lnTo>
                  <a:lnTo>
                    <a:pt x="173682" y="461307"/>
                  </a:lnTo>
                  <a:lnTo>
                    <a:pt x="199805" y="423978"/>
                  </a:lnTo>
                  <a:lnTo>
                    <a:pt x="227503" y="387875"/>
                  </a:lnTo>
                  <a:lnTo>
                    <a:pt x="256727" y="353049"/>
                  </a:lnTo>
                  <a:lnTo>
                    <a:pt x="287425" y="319549"/>
                  </a:lnTo>
                  <a:lnTo>
                    <a:pt x="319549" y="287425"/>
                  </a:lnTo>
                  <a:lnTo>
                    <a:pt x="353049" y="256727"/>
                  </a:lnTo>
                  <a:lnTo>
                    <a:pt x="387875" y="227503"/>
                  </a:lnTo>
                  <a:lnTo>
                    <a:pt x="423978" y="199805"/>
                  </a:lnTo>
                  <a:lnTo>
                    <a:pt x="461307" y="173682"/>
                  </a:lnTo>
                  <a:lnTo>
                    <a:pt x="499812" y="149182"/>
                  </a:lnTo>
                  <a:lnTo>
                    <a:pt x="539446" y="126357"/>
                  </a:lnTo>
                  <a:lnTo>
                    <a:pt x="580156" y="105256"/>
                  </a:lnTo>
                  <a:lnTo>
                    <a:pt x="621894" y="85929"/>
                  </a:lnTo>
                  <a:lnTo>
                    <a:pt x="664610" y="68425"/>
                  </a:lnTo>
                  <a:lnTo>
                    <a:pt x="708255" y="52794"/>
                  </a:lnTo>
                  <a:lnTo>
                    <a:pt x="752778" y="39085"/>
                  </a:lnTo>
                  <a:lnTo>
                    <a:pt x="798130" y="27350"/>
                  </a:lnTo>
                  <a:lnTo>
                    <a:pt x="844261" y="17636"/>
                  </a:lnTo>
                  <a:lnTo>
                    <a:pt x="891121" y="9995"/>
                  </a:lnTo>
                  <a:lnTo>
                    <a:pt x="938661" y="4475"/>
                  </a:lnTo>
                  <a:lnTo>
                    <a:pt x="986831" y="1127"/>
                  </a:lnTo>
                  <a:lnTo>
                    <a:pt x="1035581" y="0"/>
                  </a:lnTo>
                  <a:lnTo>
                    <a:pt x="1084330" y="1127"/>
                  </a:lnTo>
                  <a:lnTo>
                    <a:pt x="1132499" y="4475"/>
                  </a:lnTo>
                  <a:lnTo>
                    <a:pt x="1180038" y="9995"/>
                  </a:lnTo>
                  <a:lnTo>
                    <a:pt x="1226898" y="17636"/>
                  </a:lnTo>
                  <a:lnTo>
                    <a:pt x="1273028" y="27350"/>
                  </a:lnTo>
                  <a:lnTo>
                    <a:pt x="1318379" y="39085"/>
                  </a:lnTo>
                  <a:lnTo>
                    <a:pt x="1362902" y="52794"/>
                  </a:lnTo>
                  <a:lnTo>
                    <a:pt x="1406546" y="68425"/>
                  </a:lnTo>
                  <a:lnTo>
                    <a:pt x="1449262" y="85929"/>
                  </a:lnTo>
                  <a:lnTo>
                    <a:pt x="1491000" y="105256"/>
                  </a:lnTo>
                  <a:lnTo>
                    <a:pt x="1531711" y="126357"/>
                  </a:lnTo>
                  <a:lnTo>
                    <a:pt x="1571344" y="149182"/>
                  </a:lnTo>
                  <a:lnTo>
                    <a:pt x="1609850" y="173682"/>
                  </a:lnTo>
                  <a:lnTo>
                    <a:pt x="1647179" y="199805"/>
                  </a:lnTo>
                  <a:lnTo>
                    <a:pt x="1683281" y="227503"/>
                  </a:lnTo>
                  <a:lnTo>
                    <a:pt x="1718108" y="256727"/>
                  </a:lnTo>
                  <a:lnTo>
                    <a:pt x="1751608" y="287425"/>
                  </a:lnTo>
                  <a:lnTo>
                    <a:pt x="1783732" y="319549"/>
                  </a:lnTo>
                  <a:lnTo>
                    <a:pt x="1814431" y="353049"/>
                  </a:lnTo>
                  <a:lnTo>
                    <a:pt x="1843654" y="387875"/>
                  </a:lnTo>
                  <a:lnTo>
                    <a:pt x="1871353" y="423978"/>
                  </a:lnTo>
                  <a:lnTo>
                    <a:pt x="1897477" y="461307"/>
                  </a:lnTo>
                  <a:lnTo>
                    <a:pt x="1921976" y="499812"/>
                  </a:lnTo>
                  <a:lnTo>
                    <a:pt x="1944802" y="539446"/>
                  </a:lnTo>
                  <a:lnTo>
                    <a:pt x="1965903" y="580156"/>
                  </a:lnTo>
                  <a:lnTo>
                    <a:pt x="1985231" y="621894"/>
                  </a:lnTo>
                  <a:lnTo>
                    <a:pt x="2002735" y="664610"/>
                  </a:lnTo>
                  <a:lnTo>
                    <a:pt x="2018366" y="708255"/>
                  </a:lnTo>
                  <a:lnTo>
                    <a:pt x="2032075" y="752778"/>
                  </a:lnTo>
                  <a:lnTo>
                    <a:pt x="2043811" y="798130"/>
                  </a:lnTo>
                  <a:lnTo>
                    <a:pt x="2053524" y="844261"/>
                  </a:lnTo>
                  <a:lnTo>
                    <a:pt x="2061166" y="891121"/>
                  </a:lnTo>
                  <a:lnTo>
                    <a:pt x="2066686" y="938661"/>
                  </a:lnTo>
                  <a:lnTo>
                    <a:pt x="2070034" y="986831"/>
                  </a:lnTo>
                  <a:lnTo>
                    <a:pt x="2071162" y="1035581"/>
                  </a:lnTo>
                  <a:lnTo>
                    <a:pt x="2070034" y="1084331"/>
                  </a:lnTo>
                  <a:lnTo>
                    <a:pt x="2066686" y="1132500"/>
                  </a:lnTo>
                  <a:lnTo>
                    <a:pt x="2061166" y="1180040"/>
                  </a:lnTo>
                  <a:lnTo>
                    <a:pt x="2053524" y="1226900"/>
                  </a:lnTo>
                  <a:lnTo>
                    <a:pt x="2043811" y="1273031"/>
                  </a:lnTo>
                  <a:lnTo>
                    <a:pt x="2032075" y="1318383"/>
                  </a:lnTo>
                  <a:lnTo>
                    <a:pt x="2018366" y="1362906"/>
                  </a:lnTo>
                  <a:lnTo>
                    <a:pt x="2002735" y="1406551"/>
                  </a:lnTo>
                  <a:lnTo>
                    <a:pt x="1985231" y="1449267"/>
                  </a:lnTo>
                  <a:lnTo>
                    <a:pt x="1965903" y="1491005"/>
                  </a:lnTo>
                  <a:lnTo>
                    <a:pt x="1944802" y="1531716"/>
                  </a:lnTo>
                  <a:lnTo>
                    <a:pt x="1921976" y="1571349"/>
                  </a:lnTo>
                  <a:lnTo>
                    <a:pt x="1897477" y="1609854"/>
                  </a:lnTo>
                  <a:lnTo>
                    <a:pt x="1871353" y="1647183"/>
                  </a:lnTo>
                  <a:lnTo>
                    <a:pt x="1843654" y="1683286"/>
                  </a:lnTo>
                  <a:lnTo>
                    <a:pt x="1814431" y="1718112"/>
                  </a:lnTo>
                  <a:lnTo>
                    <a:pt x="1783732" y="1751612"/>
                  </a:lnTo>
                  <a:lnTo>
                    <a:pt x="1751608" y="1783736"/>
                  </a:lnTo>
                  <a:lnTo>
                    <a:pt x="1718108" y="1814434"/>
                  </a:lnTo>
                  <a:lnTo>
                    <a:pt x="1683281" y="1843658"/>
                  </a:lnTo>
                  <a:lnTo>
                    <a:pt x="1647179" y="1871356"/>
                  </a:lnTo>
                  <a:lnTo>
                    <a:pt x="1609850" y="1897480"/>
                  </a:lnTo>
                  <a:lnTo>
                    <a:pt x="1571344" y="1921979"/>
                  </a:lnTo>
                  <a:lnTo>
                    <a:pt x="1531711" y="1944804"/>
                  </a:lnTo>
                  <a:lnTo>
                    <a:pt x="1491000" y="1965905"/>
                  </a:lnTo>
                  <a:lnTo>
                    <a:pt x="1449262" y="1985232"/>
                  </a:lnTo>
                  <a:lnTo>
                    <a:pt x="1406546" y="2002736"/>
                  </a:lnTo>
                  <a:lnTo>
                    <a:pt x="1362902" y="2018367"/>
                  </a:lnTo>
                  <a:lnTo>
                    <a:pt x="1318379" y="2032076"/>
                  </a:lnTo>
                  <a:lnTo>
                    <a:pt x="1273028" y="2043811"/>
                  </a:lnTo>
                  <a:lnTo>
                    <a:pt x="1226898" y="2053525"/>
                  </a:lnTo>
                  <a:lnTo>
                    <a:pt x="1180038" y="2061166"/>
                  </a:lnTo>
                  <a:lnTo>
                    <a:pt x="1132499" y="2066686"/>
                  </a:lnTo>
                  <a:lnTo>
                    <a:pt x="1084330" y="2070034"/>
                  </a:lnTo>
                  <a:lnTo>
                    <a:pt x="1035581" y="2071162"/>
                  </a:lnTo>
                  <a:lnTo>
                    <a:pt x="986831" y="2070034"/>
                  </a:lnTo>
                  <a:lnTo>
                    <a:pt x="938661" y="2066686"/>
                  </a:lnTo>
                  <a:lnTo>
                    <a:pt x="891121" y="2061166"/>
                  </a:lnTo>
                  <a:lnTo>
                    <a:pt x="844261" y="2053525"/>
                  </a:lnTo>
                  <a:lnTo>
                    <a:pt x="798130" y="2043811"/>
                  </a:lnTo>
                  <a:lnTo>
                    <a:pt x="752778" y="2032076"/>
                  </a:lnTo>
                  <a:lnTo>
                    <a:pt x="708255" y="2018367"/>
                  </a:lnTo>
                  <a:lnTo>
                    <a:pt x="664610" y="2002736"/>
                  </a:lnTo>
                  <a:lnTo>
                    <a:pt x="621894" y="1985232"/>
                  </a:lnTo>
                  <a:lnTo>
                    <a:pt x="580156" y="1965905"/>
                  </a:lnTo>
                  <a:lnTo>
                    <a:pt x="539446" y="1944804"/>
                  </a:lnTo>
                  <a:lnTo>
                    <a:pt x="499812" y="1921979"/>
                  </a:lnTo>
                  <a:lnTo>
                    <a:pt x="461307" y="1897480"/>
                  </a:lnTo>
                  <a:lnTo>
                    <a:pt x="423978" y="1871356"/>
                  </a:lnTo>
                  <a:lnTo>
                    <a:pt x="387875" y="1843658"/>
                  </a:lnTo>
                  <a:lnTo>
                    <a:pt x="353049" y="1814434"/>
                  </a:lnTo>
                  <a:lnTo>
                    <a:pt x="319549" y="1783736"/>
                  </a:lnTo>
                  <a:lnTo>
                    <a:pt x="287425" y="1751612"/>
                  </a:lnTo>
                  <a:lnTo>
                    <a:pt x="256727" y="1718112"/>
                  </a:lnTo>
                  <a:lnTo>
                    <a:pt x="227503" y="1683286"/>
                  </a:lnTo>
                  <a:lnTo>
                    <a:pt x="199805" y="1647183"/>
                  </a:lnTo>
                  <a:lnTo>
                    <a:pt x="173682" y="1609854"/>
                  </a:lnTo>
                  <a:lnTo>
                    <a:pt x="149182" y="1571349"/>
                  </a:lnTo>
                  <a:lnTo>
                    <a:pt x="126357" y="1531716"/>
                  </a:lnTo>
                  <a:lnTo>
                    <a:pt x="105256" y="1491005"/>
                  </a:lnTo>
                  <a:lnTo>
                    <a:pt x="85929" y="1449267"/>
                  </a:lnTo>
                  <a:lnTo>
                    <a:pt x="68425" y="1406551"/>
                  </a:lnTo>
                  <a:lnTo>
                    <a:pt x="52794" y="1362906"/>
                  </a:lnTo>
                  <a:lnTo>
                    <a:pt x="39085" y="1318383"/>
                  </a:lnTo>
                  <a:lnTo>
                    <a:pt x="27350" y="1273031"/>
                  </a:lnTo>
                  <a:lnTo>
                    <a:pt x="17636" y="1226900"/>
                  </a:lnTo>
                  <a:lnTo>
                    <a:pt x="9995" y="1180040"/>
                  </a:lnTo>
                  <a:lnTo>
                    <a:pt x="4475" y="1132500"/>
                  </a:lnTo>
                  <a:lnTo>
                    <a:pt x="1127" y="1084331"/>
                  </a:lnTo>
                  <a:lnTo>
                    <a:pt x="0" y="1035581"/>
                  </a:lnTo>
                  <a:close/>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grpSp>
          <p:nvGrpSpPr>
            <p:cNvPr id="111" name="Group 110">
              <a:extLst>
                <a:ext uri="{FF2B5EF4-FFF2-40B4-BE49-F238E27FC236}">
                  <a16:creationId xmlns:a16="http://schemas.microsoft.com/office/drawing/2014/main" id="{BE2959A9-4B6D-4431-9459-091E215E0397}"/>
                </a:ext>
              </a:extLst>
            </p:cNvPr>
            <p:cNvGrpSpPr/>
            <p:nvPr/>
          </p:nvGrpSpPr>
          <p:grpSpPr>
            <a:xfrm>
              <a:off x="7913662" y="3075534"/>
              <a:ext cx="507997" cy="908382"/>
              <a:chOff x="11918072" y="5057756"/>
              <a:chExt cx="857885" cy="1534038"/>
            </a:xfrm>
          </p:grpSpPr>
          <p:sp>
            <p:nvSpPr>
              <p:cNvPr id="113" name="object 73">
                <a:extLst>
                  <a:ext uri="{FF2B5EF4-FFF2-40B4-BE49-F238E27FC236}">
                    <a16:creationId xmlns:a16="http://schemas.microsoft.com/office/drawing/2014/main" id="{7D0B3744-12DC-431B-95DF-36BE653ABD30}"/>
                  </a:ext>
                </a:extLst>
              </p:cNvPr>
              <p:cNvSpPr/>
              <p:nvPr/>
            </p:nvSpPr>
            <p:spPr>
              <a:xfrm>
                <a:off x="12091819" y="5557116"/>
                <a:ext cx="511175" cy="174625"/>
              </a:xfrm>
              <a:custGeom>
                <a:avLst/>
                <a:gdLst/>
                <a:ahLst/>
                <a:cxnLst/>
                <a:rect l="l" t="t" r="r" b="b"/>
                <a:pathLst>
                  <a:path w="511175" h="174625">
                    <a:moveTo>
                      <a:pt x="510853" y="0"/>
                    </a:moveTo>
                    <a:lnTo>
                      <a:pt x="490094" y="41728"/>
                    </a:lnTo>
                    <a:lnTo>
                      <a:pt x="462837" y="79065"/>
                    </a:lnTo>
                    <a:lnTo>
                      <a:pt x="429820" y="111271"/>
                    </a:lnTo>
                    <a:lnTo>
                      <a:pt x="391784" y="137608"/>
                    </a:lnTo>
                    <a:lnTo>
                      <a:pt x="349469" y="157335"/>
                    </a:lnTo>
                    <a:lnTo>
                      <a:pt x="303612" y="169714"/>
                    </a:lnTo>
                    <a:lnTo>
                      <a:pt x="254955" y="174005"/>
                    </a:lnTo>
                    <a:lnTo>
                      <a:pt x="206665" y="169780"/>
                    </a:lnTo>
                    <a:lnTo>
                      <a:pt x="161128" y="157589"/>
                    </a:lnTo>
                    <a:lnTo>
                      <a:pt x="119066" y="138153"/>
                    </a:lnTo>
                    <a:lnTo>
                      <a:pt x="81200" y="112193"/>
                    </a:lnTo>
                    <a:lnTo>
                      <a:pt x="48252" y="80433"/>
                    </a:lnTo>
                    <a:lnTo>
                      <a:pt x="20945" y="43594"/>
                    </a:lnTo>
                    <a:lnTo>
                      <a:pt x="0" y="2397"/>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14" name="object 75">
                <a:extLst>
                  <a:ext uri="{FF2B5EF4-FFF2-40B4-BE49-F238E27FC236}">
                    <a16:creationId xmlns:a16="http://schemas.microsoft.com/office/drawing/2014/main" id="{F72D33F2-C113-4430-BBBF-585AC8BE3AD3}"/>
                  </a:ext>
                </a:extLst>
              </p:cNvPr>
              <p:cNvSpPr/>
              <p:nvPr/>
            </p:nvSpPr>
            <p:spPr>
              <a:xfrm>
                <a:off x="12030412" y="5057756"/>
                <a:ext cx="633095" cy="395605"/>
              </a:xfrm>
              <a:custGeom>
                <a:avLst/>
                <a:gdLst/>
                <a:ahLst/>
                <a:cxnLst/>
                <a:rect l="l" t="t" r="r" b="b"/>
                <a:pathLst>
                  <a:path w="633095" h="395604">
                    <a:moveTo>
                      <a:pt x="89285" y="132205"/>
                    </a:moveTo>
                    <a:lnTo>
                      <a:pt x="61191" y="177422"/>
                    </a:lnTo>
                    <a:lnTo>
                      <a:pt x="46662" y="221527"/>
                    </a:lnTo>
                    <a:lnTo>
                      <a:pt x="41225" y="254982"/>
                    </a:lnTo>
                    <a:lnTo>
                      <a:pt x="40407" y="268253"/>
                    </a:lnTo>
                    <a:lnTo>
                      <a:pt x="0" y="268253"/>
                    </a:lnTo>
                    <a:lnTo>
                      <a:pt x="0" y="395391"/>
                    </a:lnTo>
                    <a:lnTo>
                      <a:pt x="26778" y="360500"/>
                    </a:lnTo>
                    <a:lnTo>
                      <a:pt x="58773" y="340942"/>
                    </a:lnTo>
                    <a:lnTo>
                      <a:pt x="116746" y="329583"/>
                    </a:lnTo>
                    <a:lnTo>
                      <a:pt x="221459" y="319288"/>
                    </a:lnTo>
                    <a:lnTo>
                      <a:pt x="266230" y="316343"/>
                    </a:lnTo>
                    <a:lnTo>
                      <a:pt x="316356" y="315299"/>
                    </a:lnTo>
                    <a:lnTo>
                      <a:pt x="475869" y="327813"/>
                    </a:lnTo>
                    <a:lnTo>
                      <a:pt x="572385" y="355345"/>
                    </a:lnTo>
                    <a:lnTo>
                      <a:pt x="619976" y="382876"/>
                    </a:lnTo>
                    <a:lnTo>
                      <a:pt x="632713" y="395391"/>
                    </a:lnTo>
                    <a:lnTo>
                      <a:pt x="632713" y="268253"/>
                    </a:lnTo>
                    <a:lnTo>
                      <a:pt x="592306" y="268253"/>
                    </a:lnTo>
                    <a:lnTo>
                      <a:pt x="591324" y="221547"/>
                    </a:lnTo>
                    <a:lnTo>
                      <a:pt x="585906" y="191806"/>
                    </a:lnTo>
                    <a:lnTo>
                      <a:pt x="543428" y="132205"/>
                    </a:lnTo>
                    <a:lnTo>
                      <a:pt x="495309" y="87523"/>
                    </a:lnTo>
                    <a:lnTo>
                      <a:pt x="447845" y="57602"/>
                    </a:lnTo>
                    <a:lnTo>
                      <a:pt x="411610" y="40832"/>
                    </a:lnTo>
                    <a:lnTo>
                      <a:pt x="397181" y="35601"/>
                    </a:lnTo>
                    <a:lnTo>
                      <a:pt x="394605" y="22365"/>
                    </a:lnTo>
                    <a:lnTo>
                      <a:pt x="391315" y="13367"/>
                    </a:lnTo>
                    <a:lnTo>
                      <a:pt x="385637" y="6290"/>
                    </a:lnTo>
                    <a:lnTo>
                      <a:pt x="378161" y="1659"/>
                    </a:lnTo>
                    <a:lnTo>
                      <a:pt x="369475" y="0"/>
                    </a:lnTo>
                    <a:lnTo>
                      <a:pt x="316356" y="0"/>
                    </a:lnTo>
                    <a:lnTo>
                      <a:pt x="263227" y="0"/>
                    </a:lnTo>
                    <a:lnTo>
                      <a:pt x="235532" y="35601"/>
                    </a:lnTo>
                    <a:lnTo>
                      <a:pt x="211849" y="43112"/>
                    </a:lnTo>
                    <a:lnTo>
                      <a:pt x="195199" y="49985"/>
                    </a:lnTo>
                    <a:lnTo>
                      <a:pt x="177703" y="60152"/>
                    </a:lnTo>
                    <a:lnTo>
                      <a:pt x="151482" y="77547"/>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15" name="object 76">
                <a:extLst>
                  <a:ext uri="{FF2B5EF4-FFF2-40B4-BE49-F238E27FC236}">
                    <a16:creationId xmlns:a16="http://schemas.microsoft.com/office/drawing/2014/main" id="{272083E8-A606-41CE-8690-8798D5E16040}"/>
                  </a:ext>
                </a:extLst>
              </p:cNvPr>
              <p:cNvSpPr/>
              <p:nvPr/>
            </p:nvSpPr>
            <p:spPr>
              <a:xfrm>
                <a:off x="12188589" y="5116217"/>
                <a:ext cx="40005" cy="268605"/>
              </a:xfrm>
              <a:custGeom>
                <a:avLst/>
                <a:gdLst/>
                <a:ahLst/>
                <a:cxnLst/>
                <a:rect l="l" t="t" r="r" b="b"/>
                <a:pathLst>
                  <a:path w="40004" h="268604">
                    <a:moveTo>
                      <a:pt x="39642" y="0"/>
                    </a:moveTo>
                    <a:lnTo>
                      <a:pt x="39327" y="53573"/>
                    </a:lnTo>
                    <a:lnTo>
                      <a:pt x="34950" y="117108"/>
                    </a:lnTo>
                    <a:lnTo>
                      <a:pt x="28868" y="156393"/>
                    </a:lnTo>
                    <a:lnTo>
                      <a:pt x="20834" y="195038"/>
                    </a:lnTo>
                    <a:lnTo>
                      <a:pt x="8821" y="236665"/>
                    </a:lnTo>
                    <a:lnTo>
                      <a:pt x="4330" y="252012"/>
                    </a:lnTo>
                    <a:lnTo>
                      <a:pt x="0" y="268274"/>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16" name="object 77">
                <a:extLst>
                  <a:ext uri="{FF2B5EF4-FFF2-40B4-BE49-F238E27FC236}">
                    <a16:creationId xmlns:a16="http://schemas.microsoft.com/office/drawing/2014/main" id="{6F985D68-574E-41B8-B341-B98AF78E8685}"/>
                  </a:ext>
                </a:extLst>
              </p:cNvPr>
              <p:cNvSpPr/>
              <p:nvPr/>
            </p:nvSpPr>
            <p:spPr>
              <a:xfrm>
                <a:off x="12465309" y="5116217"/>
                <a:ext cx="40005" cy="268605"/>
              </a:xfrm>
              <a:custGeom>
                <a:avLst/>
                <a:gdLst/>
                <a:ahLst/>
                <a:cxnLst/>
                <a:rect l="l" t="t" r="r" b="b"/>
                <a:pathLst>
                  <a:path w="40004" h="268604">
                    <a:moveTo>
                      <a:pt x="0" y="0"/>
                    </a:moveTo>
                    <a:lnTo>
                      <a:pt x="315" y="53573"/>
                    </a:lnTo>
                    <a:lnTo>
                      <a:pt x="4692" y="117108"/>
                    </a:lnTo>
                    <a:lnTo>
                      <a:pt x="10774" y="156393"/>
                    </a:lnTo>
                    <a:lnTo>
                      <a:pt x="24415" y="215321"/>
                    </a:lnTo>
                    <a:lnTo>
                      <a:pt x="32137" y="241073"/>
                    </a:lnTo>
                    <a:lnTo>
                      <a:pt x="39642" y="268274"/>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17" name="object 78">
                <a:extLst>
                  <a:ext uri="{FF2B5EF4-FFF2-40B4-BE49-F238E27FC236}">
                    <a16:creationId xmlns:a16="http://schemas.microsoft.com/office/drawing/2014/main" id="{FDBFEC79-3252-4AA2-A946-42B4B5253904}"/>
                  </a:ext>
                </a:extLst>
              </p:cNvPr>
              <p:cNvSpPr/>
              <p:nvPr/>
            </p:nvSpPr>
            <p:spPr>
              <a:xfrm>
                <a:off x="12346770" y="5731123"/>
                <a:ext cx="0" cy="250190"/>
              </a:xfrm>
              <a:custGeom>
                <a:avLst/>
                <a:gdLst/>
                <a:ahLst/>
                <a:cxnLst/>
                <a:rect l="l" t="t" r="r" b="b"/>
                <a:pathLst>
                  <a:path h="250189">
                    <a:moveTo>
                      <a:pt x="0" y="0"/>
                    </a:moveTo>
                    <a:lnTo>
                      <a:pt x="0" y="24998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18" name="object 79">
                <a:extLst>
                  <a:ext uri="{FF2B5EF4-FFF2-40B4-BE49-F238E27FC236}">
                    <a16:creationId xmlns:a16="http://schemas.microsoft.com/office/drawing/2014/main" id="{F7BF252F-4070-4131-96F3-CA00249F8946}"/>
                  </a:ext>
                </a:extLst>
              </p:cNvPr>
              <p:cNvSpPr/>
              <p:nvPr/>
            </p:nvSpPr>
            <p:spPr>
              <a:xfrm>
                <a:off x="11918072" y="5840589"/>
                <a:ext cx="857885" cy="751205"/>
              </a:xfrm>
              <a:custGeom>
                <a:avLst/>
                <a:gdLst/>
                <a:ahLst/>
                <a:cxnLst/>
                <a:rect l="l" t="t" r="r" b="b"/>
                <a:pathLst>
                  <a:path w="857884" h="751204">
                    <a:moveTo>
                      <a:pt x="0" y="177460"/>
                    </a:moveTo>
                    <a:lnTo>
                      <a:pt x="6339" y="130284"/>
                    </a:lnTo>
                    <a:lnTo>
                      <a:pt x="24228" y="87893"/>
                    </a:lnTo>
                    <a:lnTo>
                      <a:pt x="51977" y="51977"/>
                    </a:lnTo>
                    <a:lnTo>
                      <a:pt x="87893" y="24228"/>
                    </a:lnTo>
                    <a:lnTo>
                      <a:pt x="130284" y="6339"/>
                    </a:lnTo>
                    <a:lnTo>
                      <a:pt x="177460" y="0"/>
                    </a:lnTo>
                    <a:lnTo>
                      <a:pt x="679937" y="0"/>
                    </a:lnTo>
                    <a:lnTo>
                      <a:pt x="727113" y="6339"/>
                    </a:lnTo>
                    <a:lnTo>
                      <a:pt x="769504" y="24228"/>
                    </a:lnTo>
                    <a:lnTo>
                      <a:pt x="805420" y="51977"/>
                    </a:lnTo>
                    <a:lnTo>
                      <a:pt x="833169" y="87893"/>
                    </a:lnTo>
                    <a:lnTo>
                      <a:pt x="851058" y="130284"/>
                    </a:lnTo>
                    <a:lnTo>
                      <a:pt x="857397" y="177460"/>
                    </a:lnTo>
                    <a:lnTo>
                      <a:pt x="857397" y="750783"/>
                    </a:lnTo>
                    <a:lnTo>
                      <a:pt x="422709" y="750783"/>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19" name="object 80">
                <a:extLst>
                  <a:ext uri="{FF2B5EF4-FFF2-40B4-BE49-F238E27FC236}">
                    <a16:creationId xmlns:a16="http://schemas.microsoft.com/office/drawing/2014/main" id="{A3B78D54-EDCA-4AEC-A3F5-49958499385F}"/>
                  </a:ext>
                </a:extLst>
              </p:cNvPr>
              <p:cNvSpPr/>
              <p:nvPr/>
            </p:nvSpPr>
            <p:spPr>
              <a:xfrm>
                <a:off x="11918074" y="6110695"/>
                <a:ext cx="310515" cy="480695"/>
              </a:xfrm>
              <a:custGeom>
                <a:avLst/>
                <a:gdLst/>
                <a:ahLst/>
                <a:cxnLst/>
                <a:rect l="l" t="t" r="r" b="b"/>
                <a:pathLst>
                  <a:path w="310515" h="480695">
                    <a:moveTo>
                      <a:pt x="310158" y="480676"/>
                    </a:moveTo>
                    <a:lnTo>
                      <a:pt x="0" y="480676"/>
                    </a:ln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20" name="object 81">
                <a:extLst>
                  <a:ext uri="{FF2B5EF4-FFF2-40B4-BE49-F238E27FC236}">
                    <a16:creationId xmlns:a16="http://schemas.microsoft.com/office/drawing/2014/main" id="{3D5FEA45-768C-4045-97DF-ED75F63536BA}"/>
                  </a:ext>
                </a:extLst>
              </p:cNvPr>
              <p:cNvSpPr/>
              <p:nvPr/>
            </p:nvSpPr>
            <p:spPr>
              <a:xfrm>
                <a:off x="12621830" y="6110690"/>
                <a:ext cx="0" cy="480695"/>
              </a:xfrm>
              <a:custGeom>
                <a:avLst/>
                <a:gdLst/>
                <a:ahLst/>
                <a:cxnLst/>
                <a:rect l="l" t="t" r="r" b="b"/>
                <a:pathLst>
                  <a:path h="480695">
                    <a:moveTo>
                      <a:pt x="0" y="0"/>
                    </a:moveTo>
                    <a:lnTo>
                      <a:pt x="0" y="480676"/>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21" name="object 82">
                <a:extLst>
                  <a:ext uri="{FF2B5EF4-FFF2-40B4-BE49-F238E27FC236}">
                    <a16:creationId xmlns:a16="http://schemas.microsoft.com/office/drawing/2014/main" id="{7040836E-0D09-41BC-A7C9-C5F4182C0341}"/>
                  </a:ext>
                </a:extLst>
              </p:cNvPr>
              <p:cNvSpPr/>
              <p:nvPr/>
            </p:nvSpPr>
            <p:spPr>
              <a:xfrm>
                <a:off x="12071709" y="6110690"/>
                <a:ext cx="0" cy="480695"/>
              </a:xfrm>
              <a:custGeom>
                <a:avLst/>
                <a:gdLst/>
                <a:ahLst/>
                <a:cxnLst/>
                <a:rect l="l" t="t" r="r" b="b"/>
                <a:pathLst>
                  <a:path h="480695">
                    <a:moveTo>
                      <a:pt x="0" y="0"/>
                    </a:moveTo>
                    <a:lnTo>
                      <a:pt x="0" y="480676"/>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22" name="object 83">
                <a:extLst>
                  <a:ext uri="{FF2B5EF4-FFF2-40B4-BE49-F238E27FC236}">
                    <a16:creationId xmlns:a16="http://schemas.microsoft.com/office/drawing/2014/main" id="{31107B30-4AAE-4D28-B082-5CCDD00F34ED}"/>
                  </a:ext>
                </a:extLst>
              </p:cNvPr>
              <p:cNvSpPr/>
              <p:nvPr/>
            </p:nvSpPr>
            <p:spPr>
              <a:xfrm>
                <a:off x="12151004" y="5840588"/>
                <a:ext cx="0" cy="751205"/>
              </a:xfrm>
              <a:custGeom>
                <a:avLst/>
                <a:gdLst/>
                <a:ahLst/>
                <a:cxnLst/>
                <a:rect l="l" t="t" r="r" b="b"/>
                <a:pathLst>
                  <a:path h="751204">
                    <a:moveTo>
                      <a:pt x="0" y="750783"/>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23" name="object 84">
                <a:extLst>
                  <a:ext uri="{FF2B5EF4-FFF2-40B4-BE49-F238E27FC236}">
                    <a16:creationId xmlns:a16="http://schemas.microsoft.com/office/drawing/2014/main" id="{E6F184BC-B50E-42B0-A06D-F9909A61D99E}"/>
                  </a:ext>
                </a:extLst>
              </p:cNvPr>
              <p:cNvSpPr/>
              <p:nvPr/>
            </p:nvSpPr>
            <p:spPr>
              <a:xfrm>
                <a:off x="12542532" y="6399067"/>
                <a:ext cx="0" cy="192405"/>
              </a:xfrm>
              <a:custGeom>
                <a:avLst/>
                <a:gdLst/>
                <a:ahLst/>
                <a:cxnLst/>
                <a:rect l="l" t="t" r="r" b="b"/>
                <a:pathLst>
                  <a:path h="192404">
                    <a:moveTo>
                      <a:pt x="0" y="0"/>
                    </a:moveTo>
                    <a:lnTo>
                      <a:pt x="0" y="192308"/>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24" name="object 85">
                <a:extLst>
                  <a:ext uri="{FF2B5EF4-FFF2-40B4-BE49-F238E27FC236}">
                    <a16:creationId xmlns:a16="http://schemas.microsoft.com/office/drawing/2014/main" id="{C0D94DF7-7258-4832-8901-22E5EE60967B}"/>
                  </a:ext>
                </a:extLst>
              </p:cNvPr>
              <p:cNvSpPr/>
              <p:nvPr/>
            </p:nvSpPr>
            <p:spPr>
              <a:xfrm>
                <a:off x="12542532" y="5840584"/>
                <a:ext cx="0" cy="397510"/>
              </a:xfrm>
              <a:custGeom>
                <a:avLst/>
                <a:gdLst/>
                <a:ahLst/>
                <a:cxnLst/>
                <a:rect l="l" t="t" r="r" b="b"/>
                <a:pathLst>
                  <a:path h="397510">
                    <a:moveTo>
                      <a:pt x="0" y="0"/>
                    </a:moveTo>
                    <a:lnTo>
                      <a:pt x="0" y="39741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25" name="object 86">
                <a:extLst>
                  <a:ext uri="{FF2B5EF4-FFF2-40B4-BE49-F238E27FC236}">
                    <a16:creationId xmlns:a16="http://schemas.microsoft.com/office/drawing/2014/main" id="{8041CC9C-F4BC-4883-A30A-B33256985CC5}"/>
                  </a:ext>
                </a:extLst>
              </p:cNvPr>
              <p:cNvSpPr/>
              <p:nvPr/>
            </p:nvSpPr>
            <p:spPr>
              <a:xfrm>
                <a:off x="12058077" y="5430939"/>
                <a:ext cx="288925" cy="128905"/>
              </a:xfrm>
              <a:custGeom>
                <a:avLst/>
                <a:gdLst/>
                <a:ahLst/>
                <a:cxnLst/>
                <a:rect l="l" t="t" r="r" b="b"/>
                <a:pathLst>
                  <a:path w="288925" h="128904">
                    <a:moveTo>
                      <a:pt x="288692" y="69380"/>
                    </a:moveTo>
                    <a:lnTo>
                      <a:pt x="265070" y="78672"/>
                    </a:lnTo>
                    <a:lnTo>
                      <a:pt x="246542" y="99117"/>
                    </a:lnTo>
                    <a:lnTo>
                      <a:pt x="227982" y="119561"/>
                    </a:lnTo>
                    <a:lnTo>
                      <a:pt x="204266" y="128854"/>
                    </a:lnTo>
                    <a:lnTo>
                      <a:pt x="38354" y="128854"/>
                    </a:lnTo>
                    <a:lnTo>
                      <a:pt x="23425" y="125840"/>
                    </a:lnTo>
                    <a:lnTo>
                      <a:pt x="11233" y="117620"/>
                    </a:lnTo>
                    <a:lnTo>
                      <a:pt x="3014" y="105429"/>
                    </a:lnTo>
                    <a:lnTo>
                      <a:pt x="0" y="90499"/>
                    </a:ln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26" name="object 87">
                <a:extLst>
                  <a:ext uri="{FF2B5EF4-FFF2-40B4-BE49-F238E27FC236}">
                    <a16:creationId xmlns:a16="http://schemas.microsoft.com/office/drawing/2014/main" id="{67D54387-A294-4503-BE6E-AFF84B823A4E}"/>
                  </a:ext>
                </a:extLst>
              </p:cNvPr>
              <p:cNvSpPr/>
              <p:nvPr/>
            </p:nvSpPr>
            <p:spPr>
              <a:xfrm>
                <a:off x="12340783" y="5430939"/>
                <a:ext cx="288925" cy="128905"/>
              </a:xfrm>
              <a:custGeom>
                <a:avLst/>
                <a:gdLst/>
                <a:ahLst/>
                <a:cxnLst/>
                <a:rect l="l" t="t" r="r" b="b"/>
                <a:pathLst>
                  <a:path w="288925" h="128904">
                    <a:moveTo>
                      <a:pt x="0" y="69380"/>
                    </a:moveTo>
                    <a:lnTo>
                      <a:pt x="23622" y="78672"/>
                    </a:lnTo>
                    <a:lnTo>
                      <a:pt x="42150" y="99117"/>
                    </a:lnTo>
                    <a:lnTo>
                      <a:pt x="60709" y="119561"/>
                    </a:lnTo>
                    <a:lnTo>
                      <a:pt x="84426" y="128854"/>
                    </a:lnTo>
                    <a:lnTo>
                      <a:pt x="250348" y="128854"/>
                    </a:lnTo>
                    <a:lnTo>
                      <a:pt x="265271" y="125840"/>
                    </a:lnTo>
                    <a:lnTo>
                      <a:pt x="277460" y="117620"/>
                    </a:lnTo>
                    <a:lnTo>
                      <a:pt x="285678" y="105429"/>
                    </a:lnTo>
                    <a:lnTo>
                      <a:pt x="288692" y="90499"/>
                    </a:lnTo>
                    <a:lnTo>
                      <a:pt x="288692"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grpSp>
        <p:sp>
          <p:nvSpPr>
            <p:cNvPr id="112" name="object 161">
              <a:extLst>
                <a:ext uri="{FF2B5EF4-FFF2-40B4-BE49-F238E27FC236}">
                  <a16:creationId xmlns:a16="http://schemas.microsoft.com/office/drawing/2014/main" id="{6D6DDA61-8D0D-459C-A1D4-AA2FCF849928}"/>
                </a:ext>
              </a:extLst>
            </p:cNvPr>
            <p:cNvSpPr/>
            <p:nvPr/>
          </p:nvSpPr>
          <p:spPr>
            <a:xfrm>
              <a:off x="7888728" y="4797711"/>
              <a:ext cx="550863" cy="0"/>
            </a:xfrm>
            <a:custGeom>
              <a:avLst/>
              <a:gdLst/>
              <a:ahLst/>
              <a:cxnLst/>
              <a:rect l="l" t="t" r="r" b="b"/>
              <a:pathLst>
                <a:path w="930275">
                  <a:moveTo>
                    <a:pt x="0" y="0"/>
                  </a:moveTo>
                  <a:lnTo>
                    <a:pt x="929647" y="0"/>
                  </a:lnTo>
                </a:path>
              </a:pathLst>
            </a:custGeom>
            <a:ln w="31412">
              <a:solidFill>
                <a:srgbClr val="EA3125"/>
              </a:solidFill>
            </a:ln>
          </p:spPr>
          <p:txBody>
            <a:bodyPr wrap="square" lIns="0" tIns="0" rIns="0" bIns="0" rtlCol="0"/>
            <a:lstStyle/>
            <a:p>
              <a:pPr defTabSz="541508">
                <a:defRPr/>
              </a:pPr>
              <a:endParaRPr sz="1066">
                <a:solidFill>
                  <a:prstClr val="black"/>
                </a:solidFill>
                <a:latin typeface="Calibri"/>
              </a:endParaRPr>
            </a:p>
          </p:txBody>
        </p:sp>
      </p:grpSp>
      <p:grpSp>
        <p:nvGrpSpPr>
          <p:cNvPr id="127" name="Group 126">
            <a:extLst>
              <a:ext uri="{FF2B5EF4-FFF2-40B4-BE49-F238E27FC236}">
                <a16:creationId xmlns:a16="http://schemas.microsoft.com/office/drawing/2014/main" id="{AE74512A-1A14-4698-B2CD-2F88E9B79647}"/>
              </a:ext>
            </a:extLst>
          </p:cNvPr>
          <p:cNvGrpSpPr/>
          <p:nvPr/>
        </p:nvGrpSpPr>
        <p:grpSpPr>
          <a:xfrm>
            <a:off x="9955571" y="1639861"/>
            <a:ext cx="1539743" cy="5137376"/>
            <a:chOff x="9592004" y="1639861"/>
            <a:chExt cx="1539743" cy="5137376"/>
          </a:xfrm>
        </p:grpSpPr>
        <p:sp>
          <p:nvSpPr>
            <p:cNvPr id="128" name="object 11">
              <a:extLst>
                <a:ext uri="{FF2B5EF4-FFF2-40B4-BE49-F238E27FC236}">
                  <a16:creationId xmlns:a16="http://schemas.microsoft.com/office/drawing/2014/main" id="{B85A666C-A526-407B-B5BF-85E351D11378}"/>
                </a:ext>
              </a:extLst>
            </p:cNvPr>
            <p:cNvSpPr txBox="1"/>
            <p:nvPr/>
          </p:nvSpPr>
          <p:spPr>
            <a:xfrm>
              <a:off x="10106384" y="4204136"/>
              <a:ext cx="232754" cy="495859"/>
            </a:xfrm>
            <a:prstGeom prst="rect">
              <a:avLst/>
            </a:prstGeom>
          </p:spPr>
          <p:txBody>
            <a:bodyPr vert="horz" wrap="square" lIns="0" tIns="8272" rIns="0" bIns="0" rtlCol="0">
              <a:spAutoFit/>
            </a:bodyPr>
            <a:lstStyle/>
            <a:p>
              <a:pPr marL="7521" defTabSz="541508">
                <a:spcBef>
                  <a:spcPts val="65"/>
                </a:spcBef>
                <a:defRPr/>
              </a:pPr>
              <a:r>
                <a:rPr sz="3168" b="1" dirty="0">
                  <a:solidFill>
                    <a:srgbClr val="221F1F"/>
                  </a:solidFill>
                  <a:latin typeface="Apex New"/>
                  <a:cs typeface="Apex New"/>
                </a:rPr>
                <a:t>5</a:t>
              </a:r>
              <a:endParaRPr sz="3168">
                <a:solidFill>
                  <a:prstClr val="black"/>
                </a:solidFill>
                <a:latin typeface="Apex New"/>
                <a:cs typeface="Apex New"/>
              </a:endParaRPr>
            </a:p>
          </p:txBody>
        </p:sp>
        <p:sp>
          <p:nvSpPr>
            <p:cNvPr id="129" name="object 16">
              <a:extLst>
                <a:ext uri="{FF2B5EF4-FFF2-40B4-BE49-F238E27FC236}">
                  <a16:creationId xmlns:a16="http://schemas.microsoft.com/office/drawing/2014/main" id="{3537CB3B-C056-4E2C-AFCE-FAF1D0C08BA7}"/>
                </a:ext>
              </a:extLst>
            </p:cNvPr>
            <p:cNvSpPr txBox="1"/>
            <p:nvPr/>
          </p:nvSpPr>
          <p:spPr>
            <a:xfrm>
              <a:off x="9802499" y="4929612"/>
              <a:ext cx="1329248" cy="195199"/>
            </a:xfrm>
            <a:prstGeom prst="rect">
              <a:avLst/>
            </a:prstGeom>
          </p:spPr>
          <p:txBody>
            <a:bodyPr vert="horz" wrap="square" lIns="0" tIns="8272" rIns="0" bIns="0" rtlCol="0">
              <a:spAutoFit/>
            </a:bodyPr>
            <a:lstStyle/>
            <a:p>
              <a:pPr marL="7521" defTabSz="541508">
                <a:spcBef>
                  <a:spcPts val="65"/>
                </a:spcBef>
                <a:defRPr/>
              </a:pPr>
              <a:r>
                <a:rPr sz="1214" spc="3" dirty="0">
                  <a:solidFill>
                    <a:srgbClr val="221F1F"/>
                  </a:solidFill>
                  <a:latin typeface="ApexNew-Book"/>
                  <a:cs typeface="ApexNew-Book"/>
                </a:rPr>
                <a:t>Cost</a:t>
              </a:r>
              <a:r>
                <a:rPr sz="1214" spc="-47" dirty="0">
                  <a:solidFill>
                    <a:srgbClr val="221F1F"/>
                  </a:solidFill>
                  <a:latin typeface="ApexNew-Book"/>
                  <a:cs typeface="ApexNew-Book"/>
                </a:rPr>
                <a:t> </a:t>
              </a:r>
              <a:r>
                <a:rPr sz="1214" spc="3" dirty="0">
                  <a:solidFill>
                    <a:srgbClr val="221F1F"/>
                  </a:solidFill>
                  <a:latin typeface="ApexNew-Book"/>
                  <a:cs typeface="ApexNew-Book"/>
                </a:rPr>
                <a:t>Control</a:t>
              </a:r>
              <a:endParaRPr sz="1214" dirty="0">
                <a:solidFill>
                  <a:prstClr val="black"/>
                </a:solidFill>
                <a:latin typeface="ApexNew-Book"/>
                <a:cs typeface="ApexNew-Book"/>
              </a:endParaRPr>
            </a:p>
          </p:txBody>
        </p:sp>
        <p:sp>
          <p:nvSpPr>
            <p:cNvPr id="130" name="object 25">
              <a:extLst>
                <a:ext uri="{FF2B5EF4-FFF2-40B4-BE49-F238E27FC236}">
                  <a16:creationId xmlns:a16="http://schemas.microsoft.com/office/drawing/2014/main" id="{12F07637-5682-48FB-97E8-B3C6045FC690}"/>
                </a:ext>
              </a:extLst>
            </p:cNvPr>
            <p:cNvSpPr/>
            <p:nvPr/>
          </p:nvSpPr>
          <p:spPr>
            <a:xfrm>
              <a:off x="10217625" y="1639861"/>
              <a:ext cx="0" cy="1299511"/>
            </a:xfrm>
            <a:custGeom>
              <a:avLst/>
              <a:gdLst/>
              <a:ahLst/>
              <a:cxnLst/>
              <a:rect l="l" t="t" r="r" b="b"/>
              <a:pathLst>
                <a:path h="2194560">
                  <a:moveTo>
                    <a:pt x="0" y="2194257"/>
                  </a:moveTo>
                  <a:lnTo>
                    <a:pt x="0" y="0"/>
                  </a:lnTo>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131" name="object 26">
              <a:extLst>
                <a:ext uri="{FF2B5EF4-FFF2-40B4-BE49-F238E27FC236}">
                  <a16:creationId xmlns:a16="http://schemas.microsoft.com/office/drawing/2014/main" id="{D8D1C491-F9A9-4138-BF80-C874AC207657}"/>
                </a:ext>
              </a:extLst>
            </p:cNvPr>
            <p:cNvSpPr/>
            <p:nvPr/>
          </p:nvSpPr>
          <p:spPr>
            <a:xfrm>
              <a:off x="10217625" y="5278814"/>
              <a:ext cx="0" cy="1498423"/>
            </a:xfrm>
            <a:custGeom>
              <a:avLst/>
              <a:gdLst/>
              <a:ahLst/>
              <a:cxnLst/>
              <a:rect l="l" t="t" r="r" b="b"/>
              <a:pathLst>
                <a:path h="2530475">
                  <a:moveTo>
                    <a:pt x="0" y="2529996"/>
                  </a:moveTo>
                  <a:lnTo>
                    <a:pt x="0" y="0"/>
                  </a:lnTo>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132" name="object 88">
              <a:extLst>
                <a:ext uri="{FF2B5EF4-FFF2-40B4-BE49-F238E27FC236}">
                  <a16:creationId xmlns:a16="http://schemas.microsoft.com/office/drawing/2014/main" id="{003ACF06-140C-4253-818A-E13A9AD6D90F}"/>
                </a:ext>
              </a:extLst>
            </p:cNvPr>
            <p:cNvSpPr/>
            <p:nvPr/>
          </p:nvSpPr>
          <p:spPr>
            <a:xfrm>
              <a:off x="9592004" y="2939193"/>
              <a:ext cx="1226564" cy="1226564"/>
            </a:xfrm>
            <a:custGeom>
              <a:avLst/>
              <a:gdLst/>
              <a:ahLst/>
              <a:cxnLst/>
              <a:rect l="l" t="t" r="r" b="b"/>
              <a:pathLst>
                <a:path w="2071369" h="2071370">
                  <a:moveTo>
                    <a:pt x="0" y="1035581"/>
                  </a:moveTo>
                  <a:lnTo>
                    <a:pt x="1127" y="986831"/>
                  </a:lnTo>
                  <a:lnTo>
                    <a:pt x="4475" y="938661"/>
                  </a:lnTo>
                  <a:lnTo>
                    <a:pt x="9995" y="891121"/>
                  </a:lnTo>
                  <a:lnTo>
                    <a:pt x="17637" y="844261"/>
                  </a:lnTo>
                  <a:lnTo>
                    <a:pt x="27350" y="798130"/>
                  </a:lnTo>
                  <a:lnTo>
                    <a:pt x="39086" y="752778"/>
                  </a:lnTo>
                  <a:lnTo>
                    <a:pt x="52795" y="708255"/>
                  </a:lnTo>
                  <a:lnTo>
                    <a:pt x="68426" y="664610"/>
                  </a:lnTo>
                  <a:lnTo>
                    <a:pt x="85930" y="621894"/>
                  </a:lnTo>
                  <a:lnTo>
                    <a:pt x="105258" y="580156"/>
                  </a:lnTo>
                  <a:lnTo>
                    <a:pt x="126359" y="539446"/>
                  </a:lnTo>
                  <a:lnTo>
                    <a:pt x="149185" y="499812"/>
                  </a:lnTo>
                  <a:lnTo>
                    <a:pt x="173684" y="461307"/>
                  </a:lnTo>
                  <a:lnTo>
                    <a:pt x="199808" y="423978"/>
                  </a:lnTo>
                  <a:lnTo>
                    <a:pt x="227507" y="387875"/>
                  </a:lnTo>
                  <a:lnTo>
                    <a:pt x="256730" y="353049"/>
                  </a:lnTo>
                  <a:lnTo>
                    <a:pt x="287429" y="319549"/>
                  </a:lnTo>
                  <a:lnTo>
                    <a:pt x="319553" y="287425"/>
                  </a:lnTo>
                  <a:lnTo>
                    <a:pt x="353054" y="256727"/>
                  </a:lnTo>
                  <a:lnTo>
                    <a:pt x="387880" y="227503"/>
                  </a:lnTo>
                  <a:lnTo>
                    <a:pt x="423982" y="199805"/>
                  </a:lnTo>
                  <a:lnTo>
                    <a:pt x="461311" y="173682"/>
                  </a:lnTo>
                  <a:lnTo>
                    <a:pt x="499817" y="149182"/>
                  </a:lnTo>
                  <a:lnTo>
                    <a:pt x="539450" y="126357"/>
                  </a:lnTo>
                  <a:lnTo>
                    <a:pt x="580161" y="105256"/>
                  </a:lnTo>
                  <a:lnTo>
                    <a:pt x="621899" y="85929"/>
                  </a:lnTo>
                  <a:lnTo>
                    <a:pt x="664615" y="68425"/>
                  </a:lnTo>
                  <a:lnTo>
                    <a:pt x="708259" y="52794"/>
                  </a:lnTo>
                  <a:lnTo>
                    <a:pt x="752782" y="39085"/>
                  </a:lnTo>
                  <a:lnTo>
                    <a:pt x="798133" y="27350"/>
                  </a:lnTo>
                  <a:lnTo>
                    <a:pt x="844263" y="17636"/>
                  </a:lnTo>
                  <a:lnTo>
                    <a:pt x="891123" y="9995"/>
                  </a:lnTo>
                  <a:lnTo>
                    <a:pt x="938662" y="4475"/>
                  </a:lnTo>
                  <a:lnTo>
                    <a:pt x="986831" y="1127"/>
                  </a:lnTo>
                  <a:lnTo>
                    <a:pt x="1035581" y="0"/>
                  </a:lnTo>
                  <a:lnTo>
                    <a:pt x="1084330" y="1127"/>
                  </a:lnTo>
                  <a:lnTo>
                    <a:pt x="1132499" y="4475"/>
                  </a:lnTo>
                  <a:lnTo>
                    <a:pt x="1180038" y="9995"/>
                  </a:lnTo>
                  <a:lnTo>
                    <a:pt x="1226898" y="17636"/>
                  </a:lnTo>
                  <a:lnTo>
                    <a:pt x="1273028" y="27350"/>
                  </a:lnTo>
                  <a:lnTo>
                    <a:pt x="1318379" y="39085"/>
                  </a:lnTo>
                  <a:lnTo>
                    <a:pt x="1362902" y="52794"/>
                  </a:lnTo>
                  <a:lnTo>
                    <a:pt x="1406546" y="68425"/>
                  </a:lnTo>
                  <a:lnTo>
                    <a:pt x="1449262" y="85929"/>
                  </a:lnTo>
                  <a:lnTo>
                    <a:pt x="1491000" y="105256"/>
                  </a:lnTo>
                  <a:lnTo>
                    <a:pt x="1531711" y="126357"/>
                  </a:lnTo>
                  <a:lnTo>
                    <a:pt x="1571344" y="149182"/>
                  </a:lnTo>
                  <a:lnTo>
                    <a:pt x="1609850" y="173682"/>
                  </a:lnTo>
                  <a:lnTo>
                    <a:pt x="1647179" y="199805"/>
                  </a:lnTo>
                  <a:lnTo>
                    <a:pt x="1683281" y="227503"/>
                  </a:lnTo>
                  <a:lnTo>
                    <a:pt x="1718108" y="256727"/>
                  </a:lnTo>
                  <a:lnTo>
                    <a:pt x="1751608" y="287425"/>
                  </a:lnTo>
                  <a:lnTo>
                    <a:pt x="1783732" y="319549"/>
                  </a:lnTo>
                  <a:lnTo>
                    <a:pt x="1814431" y="353049"/>
                  </a:lnTo>
                  <a:lnTo>
                    <a:pt x="1843654" y="387875"/>
                  </a:lnTo>
                  <a:lnTo>
                    <a:pt x="1871353" y="423978"/>
                  </a:lnTo>
                  <a:lnTo>
                    <a:pt x="1897477" y="461307"/>
                  </a:lnTo>
                  <a:lnTo>
                    <a:pt x="1921976" y="499812"/>
                  </a:lnTo>
                  <a:lnTo>
                    <a:pt x="1944802" y="539446"/>
                  </a:lnTo>
                  <a:lnTo>
                    <a:pt x="1965903" y="580156"/>
                  </a:lnTo>
                  <a:lnTo>
                    <a:pt x="1985231" y="621894"/>
                  </a:lnTo>
                  <a:lnTo>
                    <a:pt x="2002735" y="664610"/>
                  </a:lnTo>
                  <a:lnTo>
                    <a:pt x="2018366" y="708255"/>
                  </a:lnTo>
                  <a:lnTo>
                    <a:pt x="2032075" y="752778"/>
                  </a:lnTo>
                  <a:lnTo>
                    <a:pt x="2043811" y="798130"/>
                  </a:lnTo>
                  <a:lnTo>
                    <a:pt x="2053524" y="844261"/>
                  </a:lnTo>
                  <a:lnTo>
                    <a:pt x="2061166" y="891121"/>
                  </a:lnTo>
                  <a:lnTo>
                    <a:pt x="2066686" y="938661"/>
                  </a:lnTo>
                  <a:lnTo>
                    <a:pt x="2070034" y="986831"/>
                  </a:lnTo>
                  <a:lnTo>
                    <a:pt x="2071162" y="1035581"/>
                  </a:lnTo>
                  <a:lnTo>
                    <a:pt x="2070034" y="1084331"/>
                  </a:lnTo>
                  <a:lnTo>
                    <a:pt x="2066686" y="1132500"/>
                  </a:lnTo>
                  <a:lnTo>
                    <a:pt x="2061166" y="1180040"/>
                  </a:lnTo>
                  <a:lnTo>
                    <a:pt x="2053524" y="1226900"/>
                  </a:lnTo>
                  <a:lnTo>
                    <a:pt x="2043811" y="1273031"/>
                  </a:lnTo>
                  <a:lnTo>
                    <a:pt x="2032075" y="1318383"/>
                  </a:lnTo>
                  <a:lnTo>
                    <a:pt x="2018366" y="1362906"/>
                  </a:lnTo>
                  <a:lnTo>
                    <a:pt x="2002735" y="1406551"/>
                  </a:lnTo>
                  <a:lnTo>
                    <a:pt x="1985231" y="1449267"/>
                  </a:lnTo>
                  <a:lnTo>
                    <a:pt x="1965903" y="1491005"/>
                  </a:lnTo>
                  <a:lnTo>
                    <a:pt x="1944802" y="1531716"/>
                  </a:lnTo>
                  <a:lnTo>
                    <a:pt x="1921976" y="1571349"/>
                  </a:lnTo>
                  <a:lnTo>
                    <a:pt x="1897477" y="1609854"/>
                  </a:lnTo>
                  <a:lnTo>
                    <a:pt x="1871353" y="1647183"/>
                  </a:lnTo>
                  <a:lnTo>
                    <a:pt x="1843654" y="1683286"/>
                  </a:lnTo>
                  <a:lnTo>
                    <a:pt x="1814431" y="1718112"/>
                  </a:lnTo>
                  <a:lnTo>
                    <a:pt x="1783732" y="1751612"/>
                  </a:lnTo>
                  <a:lnTo>
                    <a:pt x="1751608" y="1783736"/>
                  </a:lnTo>
                  <a:lnTo>
                    <a:pt x="1718108" y="1814434"/>
                  </a:lnTo>
                  <a:lnTo>
                    <a:pt x="1683281" y="1843658"/>
                  </a:lnTo>
                  <a:lnTo>
                    <a:pt x="1647179" y="1871356"/>
                  </a:lnTo>
                  <a:lnTo>
                    <a:pt x="1609850" y="1897480"/>
                  </a:lnTo>
                  <a:lnTo>
                    <a:pt x="1571344" y="1921979"/>
                  </a:lnTo>
                  <a:lnTo>
                    <a:pt x="1531711" y="1944804"/>
                  </a:lnTo>
                  <a:lnTo>
                    <a:pt x="1491000" y="1965905"/>
                  </a:lnTo>
                  <a:lnTo>
                    <a:pt x="1449262" y="1985232"/>
                  </a:lnTo>
                  <a:lnTo>
                    <a:pt x="1406546" y="2002736"/>
                  </a:lnTo>
                  <a:lnTo>
                    <a:pt x="1362902" y="2018367"/>
                  </a:lnTo>
                  <a:lnTo>
                    <a:pt x="1318379" y="2032076"/>
                  </a:lnTo>
                  <a:lnTo>
                    <a:pt x="1273028" y="2043811"/>
                  </a:lnTo>
                  <a:lnTo>
                    <a:pt x="1226898" y="2053525"/>
                  </a:lnTo>
                  <a:lnTo>
                    <a:pt x="1180038" y="2061166"/>
                  </a:lnTo>
                  <a:lnTo>
                    <a:pt x="1132499" y="2066686"/>
                  </a:lnTo>
                  <a:lnTo>
                    <a:pt x="1084330" y="2070034"/>
                  </a:lnTo>
                  <a:lnTo>
                    <a:pt x="1035581" y="2071162"/>
                  </a:lnTo>
                  <a:lnTo>
                    <a:pt x="986831" y="2070034"/>
                  </a:lnTo>
                  <a:lnTo>
                    <a:pt x="938662" y="2066686"/>
                  </a:lnTo>
                  <a:lnTo>
                    <a:pt x="891123" y="2061166"/>
                  </a:lnTo>
                  <a:lnTo>
                    <a:pt x="844263" y="2053525"/>
                  </a:lnTo>
                  <a:lnTo>
                    <a:pt x="798133" y="2043811"/>
                  </a:lnTo>
                  <a:lnTo>
                    <a:pt x="752782" y="2032076"/>
                  </a:lnTo>
                  <a:lnTo>
                    <a:pt x="708259" y="2018367"/>
                  </a:lnTo>
                  <a:lnTo>
                    <a:pt x="664615" y="2002736"/>
                  </a:lnTo>
                  <a:lnTo>
                    <a:pt x="621899" y="1985232"/>
                  </a:lnTo>
                  <a:lnTo>
                    <a:pt x="580161" y="1965905"/>
                  </a:lnTo>
                  <a:lnTo>
                    <a:pt x="539450" y="1944804"/>
                  </a:lnTo>
                  <a:lnTo>
                    <a:pt x="499817" y="1921979"/>
                  </a:lnTo>
                  <a:lnTo>
                    <a:pt x="461311" y="1897480"/>
                  </a:lnTo>
                  <a:lnTo>
                    <a:pt x="423982" y="1871356"/>
                  </a:lnTo>
                  <a:lnTo>
                    <a:pt x="387880" y="1843658"/>
                  </a:lnTo>
                  <a:lnTo>
                    <a:pt x="353054" y="1814434"/>
                  </a:lnTo>
                  <a:lnTo>
                    <a:pt x="319553" y="1783736"/>
                  </a:lnTo>
                  <a:lnTo>
                    <a:pt x="287429" y="1751612"/>
                  </a:lnTo>
                  <a:lnTo>
                    <a:pt x="256730" y="1718112"/>
                  </a:lnTo>
                  <a:lnTo>
                    <a:pt x="227507" y="1683286"/>
                  </a:lnTo>
                  <a:lnTo>
                    <a:pt x="199808" y="1647183"/>
                  </a:lnTo>
                  <a:lnTo>
                    <a:pt x="173684" y="1609854"/>
                  </a:lnTo>
                  <a:lnTo>
                    <a:pt x="149185" y="1571349"/>
                  </a:lnTo>
                  <a:lnTo>
                    <a:pt x="126359" y="1531716"/>
                  </a:lnTo>
                  <a:lnTo>
                    <a:pt x="105258" y="1491005"/>
                  </a:lnTo>
                  <a:lnTo>
                    <a:pt x="85930" y="1449267"/>
                  </a:lnTo>
                  <a:lnTo>
                    <a:pt x="68426" y="1406551"/>
                  </a:lnTo>
                  <a:lnTo>
                    <a:pt x="52795" y="1362906"/>
                  </a:lnTo>
                  <a:lnTo>
                    <a:pt x="39086" y="1318383"/>
                  </a:lnTo>
                  <a:lnTo>
                    <a:pt x="27350" y="1273031"/>
                  </a:lnTo>
                  <a:lnTo>
                    <a:pt x="17637" y="1226900"/>
                  </a:lnTo>
                  <a:lnTo>
                    <a:pt x="9995" y="1180040"/>
                  </a:lnTo>
                  <a:lnTo>
                    <a:pt x="4475" y="1132500"/>
                  </a:lnTo>
                  <a:lnTo>
                    <a:pt x="1127" y="1084331"/>
                  </a:lnTo>
                  <a:lnTo>
                    <a:pt x="0" y="1035581"/>
                  </a:lnTo>
                  <a:close/>
                </a:path>
              </a:pathLst>
            </a:custGeom>
            <a:ln w="31412">
              <a:solidFill>
                <a:srgbClr val="89C33E"/>
              </a:solidFill>
            </a:ln>
          </p:spPr>
          <p:txBody>
            <a:bodyPr wrap="square" lIns="0" tIns="0" rIns="0" bIns="0" rtlCol="0"/>
            <a:lstStyle/>
            <a:p>
              <a:pPr defTabSz="541508">
                <a:defRPr/>
              </a:pPr>
              <a:endParaRPr sz="1066">
                <a:solidFill>
                  <a:prstClr val="black"/>
                </a:solidFill>
                <a:latin typeface="Calibri"/>
              </a:endParaRPr>
            </a:p>
          </p:txBody>
        </p:sp>
        <p:sp>
          <p:nvSpPr>
            <p:cNvPr id="133" name="object 162">
              <a:extLst>
                <a:ext uri="{FF2B5EF4-FFF2-40B4-BE49-F238E27FC236}">
                  <a16:creationId xmlns:a16="http://schemas.microsoft.com/office/drawing/2014/main" id="{B2305BCF-DFE2-4AE3-A901-4D6C7E7AF030}"/>
                </a:ext>
              </a:extLst>
            </p:cNvPr>
            <p:cNvSpPr/>
            <p:nvPr/>
          </p:nvSpPr>
          <p:spPr>
            <a:xfrm>
              <a:off x="9926271" y="4797711"/>
              <a:ext cx="550487" cy="0"/>
            </a:xfrm>
            <a:custGeom>
              <a:avLst/>
              <a:gdLst/>
              <a:ahLst/>
              <a:cxnLst/>
              <a:rect l="l" t="t" r="r" b="b"/>
              <a:pathLst>
                <a:path w="929640">
                  <a:moveTo>
                    <a:pt x="0" y="0"/>
                  </a:moveTo>
                  <a:lnTo>
                    <a:pt x="929636" y="0"/>
                  </a:lnTo>
                </a:path>
              </a:pathLst>
            </a:custGeom>
            <a:ln w="31412">
              <a:solidFill>
                <a:srgbClr val="EA3125"/>
              </a:solidFill>
            </a:ln>
          </p:spPr>
          <p:txBody>
            <a:bodyPr wrap="square" lIns="0" tIns="0" rIns="0" bIns="0" rtlCol="0"/>
            <a:lstStyle/>
            <a:p>
              <a:pPr defTabSz="541508">
                <a:defRPr/>
              </a:pPr>
              <a:endParaRPr sz="1066">
                <a:solidFill>
                  <a:prstClr val="black"/>
                </a:solidFill>
                <a:latin typeface="Calibri"/>
              </a:endParaRPr>
            </a:p>
          </p:txBody>
        </p:sp>
        <p:grpSp>
          <p:nvGrpSpPr>
            <p:cNvPr id="134" name="Group 133">
              <a:extLst>
                <a:ext uri="{FF2B5EF4-FFF2-40B4-BE49-F238E27FC236}">
                  <a16:creationId xmlns:a16="http://schemas.microsoft.com/office/drawing/2014/main" id="{5FA7222A-D5C9-400E-A91A-A7E7CD3E25B2}"/>
                </a:ext>
              </a:extLst>
            </p:cNvPr>
            <p:cNvGrpSpPr/>
            <p:nvPr/>
          </p:nvGrpSpPr>
          <p:grpSpPr>
            <a:xfrm>
              <a:off x="9808200" y="3241084"/>
              <a:ext cx="880979" cy="596007"/>
              <a:chOff x="15073862" y="5350096"/>
              <a:chExt cx="1487761" cy="1006512"/>
            </a:xfrm>
          </p:grpSpPr>
          <p:sp>
            <p:nvSpPr>
              <p:cNvPr id="135" name="object 89">
                <a:extLst>
                  <a:ext uri="{FF2B5EF4-FFF2-40B4-BE49-F238E27FC236}">
                    <a16:creationId xmlns:a16="http://schemas.microsoft.com/office/drawing/2014/main" id="{E6FFA6AB-87DE-4CF8-8FE3-D54B559C2E61}"/>
                  </a:ext>
                </a:extLst>
              </p:cNvPr>
              <p:cNvSpPr/>
              <p:nvPr/>
            </p:nvSpPr>
            <p:spPr>
              <a:xfrm>
                <a:off x="15073862" y="5763878"/>
                <a:ext cx="504190" cy="592455"/>
              </a:xfrm>
              <a:custGeom>
                <a:avLst/>
                <a:gdLst/>
                <a:ahLst/>
                <a:cxnLst/>
                <a:rect l="l" t="t" r="r" b="b"/>
                <a:pathLst>
                  <a:path w="504190" h="592454">
                    <a:moveTo>
                      <a:pt x="0" y="592170"/>
                    </a:moveTo>
                    <a:lnTo>
                      <a:pt x="155393" y="340667"/>
                    </a:lnTo>
                    <a:lnTo>
                      <a:pt x="259657" y="195148"/>
                    </a:lnTo>
                    <a:lnTo>
                      <a:pt x="360009" y="100098"/>
                    </a:lnTo>
                    <a:lnTo>
                      <a:pt x="50367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36" name="object 90">
                <a:extLst>
                  <a:ext uri="{FF2B5EF4-FFF2-40B4-BE49-F238E27FC236}">
                    <a16:creationId xmlns:a16="http://schemas.microsoft.com/office/drawing/2014/main" id="{2EE5348C-1901-4202-8CB2-D8E971C1138A}"/>
                  </a:ext>
                </a:extLst>
              </p:cNvPr>
              <p:cNvSpPr/>
              <p:nvPr/>
            </p:nvSpPr>
            <p:spPr>
              <a:xfrm>
                <a:off x="16182647" y="6356048"/>
                <a:ext cx="363855" cy="0"/>
              </a:xfrm>
              <a:custGeom>
                <a:avLst/>
                <a:gdLst/>
                <a:ahLst/>
                <a:cxnLst/>
                <a:rect l="l" t="t" r="r" b="b"/>
                <a:pathLst>
                  <a:path w="363855">
                    <a:moveTo>
                      <a:pt x="0" y="0"/>
                    </a:moveTo>
                    <a:lnTo>
                      <a:pt x="363371"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37" name="object 91">
                <a:extLst>
                  <a:ext uri="{FF2B5EF4-FFF2-40B4-BE49-F238E27FC236}">
                    <a16:creationId xmlns:a16="http://schemas.microsoft.com/office/drawing/2014/main" id="{DE20891C-843E-4B78-8636-DE6AA43C645B}"/>
                  </a:ext>
                </a:extLst>
              </p:cNvPr>
              <p:cNvSpPr/>
              <p:nvPr/>
            </p:nvSpPr>
            <p:spPr>
              <a:xfrm>
                <a:off x="15073862" y="6073163"/>
                <a:ext cx="922655" cy="283210"/>
              </a:xfrm>
              <a:custGeom>
                <a:avLst/>
                <a:gdLst/>
                <a:ahLst/>
                <a:cxnLst/>
                <a:rect l="l" t="t" r="r" b="b"/>
                <a:pathLst>
                  <a:path w="922655" h="283210">
                    <a:moveTo>
                      <a:pt x="0" y="0"/>
                    </a:moveTo>
                    <a:lnTo>
                      <a:pt x="0" y="282881"/>
                    </a:lnTo>
                    <a:lnTo>
                      <a:pt x="922045" y="28288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38" name="object 92">
                <a:extLst>
                  <a:ext uri="{FF2B5EF4-FFF2-40B4-BE49-F238E27FC236}">
                    <a16:creationId xmlns:a16="http://schemas.microsoft.com/office/drawing/2014/main" id="{7BD27ACB-06A1-498B-B5BB-C5262A92AE7F}"/>
                  </a:ext>
                </a:extLst>
              </p:cNvPr>
              <p:cNvSpPr/>
              <p:nvPr/>
            </p:nvSpPr>
            <p:spPr>
              <a:xfrm>
                <a:off x="15073862" y="5350096"/>
                <a:ext cx="0" cy="559435"/>
              </a:xfrm>
              <a:custGeom>
                <a:avLst/>
                <a:gdLst/>
                <a:ahLst/>
                <a:cxnLst/>
                <a:rect l="l" t="t" r="r" b="b"/>
                <a:pathLst>
                  <a:path h="559435">
                    <a:moveTo>
                      <a:pt x="0" y="0"/>
                    </a:moveTo>
                    <a:lnTo>
                      <a:pt x="0" y="112541"/>
                    </a:lnTo>
                    <a:lnTo>
                      <a:pt x="0" y="238746"/>
                    </a:lnTo>
                    <a:lnTo>
                      <a:pt x="0" y="559354"/>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39" name="object 93">
                <a:extLst>
                  <a:ext uri="{FF2B5EF4-FFF2-40B4-BE49-F238E27FC236}">
                    <a16:creationId xmlns:a16="http://schemas.microsoft.com/office/drawing/2014/main" id="{3AAACCC9-0D19-41C4-A153-70D786149BFC}"/>
                  </a:ext>
                </a:extLst>
              </p:cNvPr>
              <p:cNvSpPr/>
              <p:nvPr/>
            </p:nvSpPr>
            <p:spPr>
              <a:xfrm>
                <a:off x="15577528" y="5703668"/>
                <a:ext cx="824865" cy="60325"/>
              </a:xfrm>
              <a:custGeom>
                <a:avLst/>
                <a:gdLst/>
                <a:ahLst/>
                <a:cxnLst/>
                <a:rect l="l" t="t" r="r" b="b"/>
                <a:pathLst>
                  <a:path w="824865" h="60325">
                    <a:moveTo>
                      <a:pt x="0" y="60207"/>
                    </a:moveTo>
                    <a:lnTo>
                      <a:pt x="41518" y="35078"/>
                    </a:lnTo>
                    <a:lnTo>
                      <a:pt x="82295" y="16129"/>
                    </a:lnTo>
                    <a:lnTo>
                      <a:pt x="122005" y="4166"/>
                    </a:lnTo>
                    <a:lnTo>
                      <a:pt x="160319" y="0"/>
                    </a:lnTo>
                    <a:lnTo>
                      <a:pt x="824299"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40" name="object 94">
                <a:extLst>
                  <a:ext uri="{FF2B5EF4-FFF2-40B4-BE49-F238E27FC236}">
                    <a16:creationId xmlns:a16="http://schemas.microsoft.com/office/drawing/2014/main" id="{793BC87D-F815-421E-94AC-937F4858EDB6}"/>
                  </a:ext>
                </a:extLst>
              </p:cNvPr>
              <p:cNvSpPr/>
              <p:nvPr/>
            </p:nvSpPr>
            <p:spPr>
              <a:xfrm>
                <a:off x="16355938" y="6071458"/>
                <a:ext cx="0" cy="285115"/>
              </a:xfrm>
              <a:custGeom>
                <a:avLst/>
                <a:gdLst/>
                <a:ahLst/>
                <a:cxnLst/>
                <a:rect l="l" t="t" r="r" b="b"/>
                <a:pathLst>
                  <a:path h="285114">
                    <a:moveTo>
                      <a:pt x="0" y="0"/>
                    </a:moveTo>
                    <a:lnTo>
                      <a:pt x="0" y="284588"/>
                    </a:lnTo>
                  </a:path>
                </a:pathLst>
              </a:custGeom>
              <a:ln w="3175">
                <a:solidFill>
                  <a:srgbClr val="EA3125"/>
                </a:solidFill>
              </a:ln>
            </p:spPr>
            <p:txBody>
              <a:bodyPr wrap="square" lIns="0" tIns="0" rIns="0" bIns="0" rtlCol="0"/>
              <a:lstStyle/>
              <a:p>
                <a:pPr defTabSz="541508">
                  <a:defRPr/>
                </a:pPr>
                <a:endParaRPr sz="1066">
                  <a:solidFill>
                    <a:prstClr val="black"/>
                  </a:solidFill>
                  <a:latin typeface="Calibri"/>
                </a:endParaRPr>
              </a:p>
            </p:txBody>
          </p:sp>
          <p:sp>
            <p:nvSpPr>
              <p:cNvPr id="141" name="object 95">
                <a:extLst>
                  <a:ext uri="{FF2B5EF4-FFF2-40B4-BE49-F238E27FC236}">
                    <a16:creationId xmlns:a16="http://schemas.microsoft.com/office/drawing/2014/main" id="{45C7364E-E7B4-4E09-8905-7C3AF26B90ED}"/>
                  </a:ext>
                </a:extLst>
              </p:cNvPr>
              <p:cNvSpPr/>
              <p:nvPr/>
            </p:nvSpPr>
            <p:spPr>
              <a:xfrm>
                <a:off x="16355938" y="6071458"/>
                <a:ext cx="0" cy="285115"/>
              </a:xfrm>
              <a:custGeom>
                <a:avLst/>
                <a:gdLst/>
                <a:ahLst/>
                <a:cxnLst/>
                <a:rect l="l" t="t" r="r" b="b"/>
                <a:pathLst>
                  <a:path h="285114">
                    <a:moveTo>
                      <a:pt x="0" y="0"/>
                    </a:moveTo>
                    <a:lnTo>
                      <a:pt x="0" y="284588"/>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42" name="object 96">
                <a:extLst>
                  <a:ext uri="{FF2B5EF4-FFF2-40B4-BE49-F238E27FC236}">
                    <a16:creationId xmlns:a16="http://schemas.microsoft.com/office/drawing/2014/main" id="{618CB4AB-A629-4B9A-9882-98590AE7A46E}"/>
                  </a:ext>
                </a:extLst>
              </p:cNvPr>
              <p:cNvSpPr/>
              <p:nvPr/>
            </p:nvSpPr>
            <p:spPr>
              <a:xfrm>
                <a:off x="16355938" y="5703673"/>
                <a:ext cx="0" cy="176530"/>
              </a:xfrm>
              <a:custGeom>
                <a:avLst/>
                <a:gdLst/>
                <a:ahLst/>
                <a:cxnLst/>
                <a:rect l="l" t="t" r="r" b="b"/>
                <a:pathLst>
                  <a:path h="176529">
                    <a:moveTo>
                      <a:pt x="0" y="0"/>
                    </a:moveTo>
                    <a:lnTo>
                      <a:pt x="0" y="175931"/>
                    </a:lnTo>
                  </a:path>
                </a:pathLst>
              </a:custGeom>
              <a:ln w="3175">
                <a:solidFill>
                  <a:srgbClr val="EA3125"/>
                </a:solidFill>
              </a:ln>
            </p:spPr>
            <p:txBody>
              <a:bodyPr wrap="square" lIns="0" tIns="0" rIns="0" bIns="0" rtlCol="0"/>
              <a:lstStyle/>
              <a:p>
                <a:pPr defTabSz="541508">
                  <a:defRPr/>
                </a:pPr>
                <a:endParaRPr sz="1066">
                  <a:solidFill>
                    <a:prstClr val="black"/>
                  </a:solidFill>
                  <a:latin typeface="Calibri"/>
                </a:endParaRPr>
              </a:p>
            </p:txBody>
          </p:sp>
          <p:sp>
            <p:nvSpPr>
              <p:cNvPr id="143" name="object 97">
                <a:extLst>
                  <a:ext uri="{FF2B5EF4-FFF2-40B4-BE49-F238E27FC236}">
                    <a16:creationId xmlns:a16="http://schemas.microsoft.com/office/drawing/2014/main" id="{A6AD96D4-EE4C-40F0-8539-1E7C5574591C}"/>
                  </a:ext>
                </a:extLst>
              </p:cNvPr>
              <p:cNvSpPr/>
              <p:nvPr/>
            </p:nvSpPr>
            <p:spPr>
              <a:xfrm>
                <a:off x="16355938" y="5703673"/>
                <a:ext cx="0" cy="176530"/>
              </a:xfrm>
              <a:custGeom>
                <a:avLst/>
                <a:gdLst/>
                <a:ahLst/>
                <a:cxnLst/>
                <a:rect l="l" t="t" r="r" b="b"/>
                <a:pathLst>
                  <a:path h="176529">
                    <a:moveTo>
                      <a:pt x="0" y="0"/>
                    </a:moveTo>
                    <a:lnTo>
                      <a:pt x="0" y="175931"/>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44" name="object 98">
                <a:extLst>
                  <a:ext uri="{FF2B5EF4-FFF2-40B4-BE49-F238E27FC236}">
                    <a16:creationId xmlns:a16="http://schemas.microsoft.com/office/drawing/2014/main" id="{81FF60CE-B17A-44D4-A1D7-CBC6A55292BF}"/>
                  </a:ext>
                </a:extLst>
              </p:cNvPr>
              <p:cNvSpPr/>
              <p:nvPr/>
            </p:nvSpPr>
            <p:spPr>
              <a:xfrm>
                <a:off x="16091854" y="5703673"/>
                <a:ext cx="0" cy="590550"/>
              </a:xfrm>
              <a:custGeom>
                <a:avLst/>
                <a:gdLst/>
                <a:ahLst/>
                <a:cxnLst/>
                <a:rect l="l" t="t" r="r" b="b"/>
                <a:pathLst>
                  <a:path h="590550">
                    <a:moveTo>
                      <a:pt x="0" y="0"/>
                    </a:moveTo>
                    <a:lnTo>
                      <a:pt x="0" y="590338"/>
                    </a:lnTo>
                  </a:path>
                </a:pathLst>
              </a:custGeom>
              <a:ln w="3175">
                <a:solidFill>
                  <a:srgbClr val="EA3125"/>
                </a:solidFill>
              </a:ln>
            </p:spPr>
            <p:txBody>
              <a:bodyPr wrap="square" lIns="0" tIns="0" rIns="0" bIns="0" rtlCol="0"/>
              <a:lstStyle/>
              <a:p>
                <a:pPr defTabSz="541508">
                  <a:defRPr/>
                </a:pPr>
                <a:endParaRPr sz="1066">
                  <a:solidFill>
                    <a:prstClr val="black"/>
                  </a:solidFill>
                  <a:latin typeface="Calibri"/>
                </a:endParaRPr>
              </a:p>
            </p:txBody>
          </p:sp>
          <p:sp>
            <p:nvSpPr>
              <p:cNvPr id="145" name="object 99">
                <a:extLst>
                  <a:ext uri="{FF2B5EF4-FFF2-40B4-BE49-F238E27FC236}">
                    <a16:creationId xmlns:a16="http://schemas.microsoft.com/office/drawing/2014/main" id="{0B7147C5-EB6C-48CF-9EEB-52BA97A2B3E6}"/>
                  </a:ext>
                </a:extLst>
              </p:cNvPr>
              <p:cNvSpPr/>
              <p:nvPr/>
            </p:nvSpPr>
            <p:spPr>
              <a:xfrm>
                <a:off x="16091854" y="5703673"/>
                <a:ext cx="0" cy="590550"/>
              </a:xfrm>
              <a:custGeom>
                <a:avLst/>
                <a:gdLst/>
                <a:ahLst/>
                <a:cxnLst/>
                <a:rect l="l" t="t" r="r" b="b"/>
                <a:pathLst>
                  <a:path h="590550">
                    <a:moveTo>
                      <a:pt x="0" y="0"/>
                    </a:moveTo>
                    <a:lnTo>
                      <a:pt x="0" y="590338"/>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46" name="object 100">
                <a:extLst>
                  <a:ext uri="{FF2B5EF4-FFF2-40B4-BE49-F238E27FC236}">
                    <a16:creationId xmlns:a16="http://schemas.microsoft.com/office/drawing/2014/main" id="{15325CA1-1DB2-4705-ACDC-8680C181EBEA}"/>
                  </a:ext>
                </a:extLst>
              </p:cNvPr>
              <p:cNvSpPr/>
              <p:nvPr/>
            </p:nvSpPr>
            <p:spPr>
              <a:xfrm>
                <a:off x="15824407" y="5703673"/>
                <a:ext cx="0" cy="652780"/>
              </a:xfrm>
              <a:custGeom>
                <a:avLst/>
                <a:gdLst/>
                <a:ahLst/>
                <a:cxnLst/>
                <a:rect l="l" t="t" r="r" b="b"/>
                <a:pathLst>
                  <a:path h="652779">
                    <a:moveTo>
                      <a:pt x="0" y="0"/>
                    </a:moveTo>
                    <a:lnTo>
                      <a:pt x="0" y="652378"/>
                    </a:lnTo>
                  </a:path>
                </a:pathLst>
              </a:custGeom>
              <a:ln w="3175">
                <a:solidFill>
                  <a:srgbClr val="EA3125"/>
                </a:solidFill>
              </a:ln>
            </p:spPr>
            <p:txBody>
              <a:bodyPr wrap="square" lIns="0" tIns="0" rIns="0" bIns="0" rtlCol="0"/>
              <a:lstStyle/>
              <a:p>
                <a:pPr defTabSz="541508">
                  <a:defRPr/>
                </a:pPr>
                <a:endParaRPr sz="1066">
                  <a:solidFill>
                    <a:prstClr val="black"/>
                  </a:solidFill>
                  <a:latin typeface="Calibri"/>
                </a:endParaRPr>
              </a:p>
            </p:txBody>
          </p:sp>
          <p:sp>
            <p:nvSpPr>
              <p:cNvPr id="147" name="object 101">
                <a:extLst>
                  <a:ext uri="{FF2B5EF4-FFF2-40B4-BE49-F238E27FC236}">
                    <a16:creationId xmlns:a16="http://schemas.microsoft.com/office/drawing/2014/main" id="{7CBE0D16-F3D8-4731-B27D-FF4B38B3E919}"/>
                  </a:ext>
                </a:extLst>
              </p:cNvPr>
              <p:cNvSpPr/>
              <p:nvPr/>
            </p:nvSpPr>
            <p:spPr>
              <a:xfrm>
                <a:off x="15824407" y="5703673"/>
                <a:ext cx="0" cy="652780"/>
              </a:xfrm>
              <a:custGeom>
                <a:avLst/>
                <a:gdLst/>
                <a:ahLst/>
                <a:cxnLst/>
                <a:rect l="l" t="t" r="r" b="b"/>
                <a:pathLst>
                  <a:path h="652779">
                    <a:moveTo>
                      <a:pt x="0" y="0"/>
                    </a:moveTo>
                    <a:lnTo>
                      <a:pt x="0" y="652378"/>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48" name="object 102">
                <a:extLst>
                  <a:ext uri="{FF2B5EF4-FFF2-40B4-BE49-F238E27FC236}">
                    <a16:creationId xmlns:a16="http://schemas.microsoft.com/office/drawing/2014/main" id="{ACCBA077-A200-4D48-A485-5B6F41BEA92E}"/>
                  </a:ext>
                </a:extLst>
              </p:cNvPr>
              <p:cNvSpPr/>
              <p:nvPr/>
            </p:nvSpPr>
            <p:spPr>
              <a:xfrm>
                <a:off x="15578822" y="6230055"/>
                <a:ext cx="0" cy="126364"/>
              </a:xfrm>
              <a:custGeom>
                <a:avLst/>
                <a:gdLst/>
                <a:ahLst/>
                <a:cxnLst/>
                <a:rect l="l" t="t" r="r" b="b"/>
                <a:pathLst>
                  <a:path h="126364">
                    <a:moveTo>
                      <a:pt x="0" y="0"/>
                    </a:moveTo>
                    <a:lnTo>
                      <a:pt x="0" y="125996"/>
                    </a:lnTo>
                  </a:path>
                </a:pathLst>
              </a:custGeom>
              <a:ln w="3175">
                <a:solidFill>
                  <a:srgbClr val="EA3125"/>
                </a:solidFill>
              </a:ln>
            </p:spPr>
            <p:txBody>
              <a:bodyPr wrap="square" lIns="0" tIns="0" rIns="0" bIns="0" rtlCol="0"/>
              <a:lstStyle/>
              <a:p>
                <a:pPr defTabSz="541508">
                  <a:defRPr/>
                </a:pPr>
                <a:endParaRPr sz="1066">
                  <a:solidFill>
                    <a:prstClr val="black"/>
                  </a:solidFill>
                  <a:latin typeface="Calibri"/>
                </a:endParaRPr>
              </a:p>
            </p:txBody>
          </p:sp>
          <p:sp>
            <p:nvSpPr>
              <p:cNvPr id="149" name="object 103">
                <a:extLst>
                  <a:ext uri="{FF2B5EF4-FFF2-40B4-BE49-F238E27FC236}">
                    <a16:creationId xmlns:a16="http://schemas.microsoft.com/office/drawing/2014/main" id="{F60DC786-AA21-4719-A09C-BF3D7FEDF77F}"/>
                  </a:ext>
                </a:extLst>
              </p:cNvPr>
              <p:cNvSpPr/>
              <p:nvPr/>
            </p:nvSpPr>
            <p:spPr>
              <a:xfrm>
                <a:off x="15578822" y="6230055"/>
                <a:ext cx="0" cy="126364"/>
              </a:xfrm>
              <a:custGeom>
                <a:avLst/>
                <a:gdLst/>
                <a:ahLst/>
                <a:cxnLst/>
                <a:rect l="l" t="t" r="r" b="b"/>
                <a:pathLst>
                  <a:path h="126364">
                    <a:moveTo>
                      <a:pt x="0" y="0"/>
                    </a:moveTo>
                    <a:lnTo>
                      <a:pt x="0" y="125996"/>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50" name="object 104">
                <a:extLst>
                  <a:ext uri="{FF2B5EF4-FFF2-40B4-BE49-F238E27FC236}">
                    <a16:creationId xmlns:a16="http://schemas.microsoft.com/office/drawing/2014/main" id="{4213259E-9FB3-40A2-899B-3BF53E3C0AC9}"/>
                  </a:ext>
                </a:extLst>
              </p:cNvPr>
              <p:cNvSpPr/>
              <p:nvPr/>
            </p:nvSpPr>
            <p:spPr>
              <a:xfrm>
                <a:off x="15578822" y="5780546"/>
                <a:ext cx="0" cy="319405"/>
              </a:xfrm>
              <a:custGeom>
                <a:avLst/>
                <a:gdLst/>
                <a:ahLst/>
                <a:cxnLst/>
                <a:rect l="l" t="t" r="r" b="b"/>
                <a:pathLst>
                  <a:path h="319404">
                    <a:moveTo>
                      <a:pt x="0" y="0"/>
                    </a:moveTo>
                    <a:lnTo>
                      <a:pt x="0" y="319047"/>
                    </a:lnTo>
                  </a:path>
                </a:pathLst>
              </a:custGeom>
              <a:ln w="3175">
                <a:solidFill>
                  <a:srgbClr val="EA3125"/>
                </a:solidFill>
              </a:ln>
            </p:spPr>
            <p:txBody>
              <a:bodyPr wrap="square" lIns="0" tIns="0" rIns="0" bIns="0" rtlCol="0"/>
              <a:lstStyle/>
              <a:p>
                <a:pPr defTabSz="541508">
                  <a:defRPr/>
                </a:pPr>
                <a:endParaRPr sz="1066">
                  <a:solidFill>
                    <a:prstClr val="black"/>
                  </a:solidFill>
                  <a:latin typeface="Calibri"/>
                </a:endParaRPr>
              </a:p>
            </p:txBody>
          </p:sp>
          <p:sp>
            <p:nvSpPr>
              <p:cNvPr id="151" name="object 105">
                <a:extLst>
                  <a:ext uri="{FF2B5EF4-FFF2-40B4-BE49-F238E27FC236}">
                    <a16:creationId xmlns:a16="http://schemas.microsoft.com/office/drawing/2014/main" id="{29A13196-D76A-4241-916F-01BB9D40EDBF}"/>
                  </a:ext>
                </a:extLst>
              </p:cNvPr>
              <p:cNvSpPr/>
              <p:nvPr/>
            </p:nvSpPr>
            <p:spPr>
              <a:xfrm>
                <a:off x="15578822" y="5780546"/>
                <a:ext cx="0" cy="319405"/>
              </a:xfrm>
              <a:custGeom>
                <a:avLst/>
                <a:gdLst/>
                <a:ahLst/>
                <a:cxnLst/>
                <a:rect l="l" t="t" r="r" b="b"/>
                <a:pathLst>
                  <a:path h="319404">
                    <a:moveTo>
                      <a:pt x="0" y="0"/>
                    </a:moveTo>
                    <a:lnTo>
                      <a:pt x="0" y="319047"/>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52" name="object 106">
                <a:extLst>
                  <a:ext uri="{FF2B5EF4-FFF2-40B4-BE49-F238E27FC236}">
                    <a16:creationId xmlns:a16="http://schemas.microsoft.com/office/drawing/2014/main" id="{BEF04085-B49B-4E94-B12C-330444B7A54D}"/>
                  </a:ext>
                </a:extLst>
              </p:cNvPr>
              <p:cNvSpPr/>
              <p:nvPr/>
            </p:nvSpPr>
            <p:spPr>
              <a:xfrm>
                <a:off x="15335563" y="5994023"/>
                <a:ext cx="0" cy="362585"/>
              </a:xfrm>
              <a:custGeom>
                <a:avLst/>
                <a:gdLst/>
                <a:ahLst/>
                <a:cxnLst/>
                <a:rect l="l" t="t" r="r" b="b"/>
                <a:pathLst>
                  <a:path h="362585">
                    <a:moveTo>
                      <a:pt x="0" y="0"/>
                    </a:moveTo>
                    <a:lnTo>
                      <a:pt x="0" y="362020"/>
                    </a:lnTo>
                  </a:path>
                </a:pathLst>
              </a:custGeom>
              <a:ln w="3175">
                <a:solidFill>
                  <a:srgbClr val="EA3125"/>
                </a:solidFill>
              </a:ln>
            </p:spPr>
            <p:txBody>
              <a:bodyPr wrap="square" lIns="0" tIns="0" rIns="0" bIns="0" rtlCol="0"/>
              <a:lstStyle/>
              <a:p>
                <a:pPr defTabSz="541508">
                  <a:defRPr/>
                </a:pPr>
                <a:endParaRPr sz="1066">
                  <a:solidFill>
                    <a:prstClr val="black"/>
                  </a:solidFill>
                  <a:latin typeface="Calibri"/>
                </a:endParaRPr>
              </a:p>
            </p:txBody>
          </p:sp>
          <p:sp>
            <p:nvSpPr>
              <p:cNvPr id="153" name="object 107">
                <a:extLst>
                  <a:ext uri="{FF2B5EF4-FFF2-40B4-BE49-F238E27FC236}">
                    <a16:creationId xmlns:a16="http://schemas.microsoft.com/office/drawing/2014/main" id="{FCA475BF-C3BD-452C-A85B-A098F690C1B1}"/>
                  </a:ext>
                </a:extLst>
              </p:cNvPr>
              <p:cNvSpPr/>
              <p:nvPr/>
            </p:nvSpPr>
            <p:spPr>
              <a:xfrm>
                <a:off x="15335563" y="5994023"/>
                <a:ext cx="0" cy="362585"/>
              </a:xfrm>
              <a:custGeom>
                <a:avLst/>
                <a:gdLst/>
                <a:ahLst/>
                <a:cxnLst/>
                <a:rect l="l" t="t" r="r" b="b"/>
                <a:pathLst>
                  <a:path h="362585">
                    <a:moveTo>
                      <a:pt x="0" y="0"/>
                    </a:moveTo>
                    <a:lnTo>
                      <a:pt x="0" y="36202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54" name="object 108">
                <a:extLst>
                  <a:ext uri="{FF2B5EF4-FFF2-40B4-BE49-F238E27FC236}">
                    <a16:creationId xmlns:a16="http://schemas.microsoft.com/office/drawing/2014/main" id="{77883AD9-7AD7-4059-954C-1281569032E8}"/>
                  </a:ext>
                </a:extLst>
              </p:cNvPr>
              <p:cNvSpPr/>
              <p:nvPr/>
            </p:nvSpPr>
            <p:spPr>
              <a:xfrm>
                <a:off x="15125507" y="5701403"/>
                <a:ext cx="0" cy="0"/>
              </a:xfrm>
              <a:custGeom>
                <a:avLst/>
                <a:gdLst/>
                <a:ahLst/>
                <a:cxnLst/>
                <a:rect l="l" t="t" r="r" b="b"/>
                <a:pathLst>
                  <a:path>
                    <a:moveTo>
                      <a:pt x="0" y="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55" name="object 109">
                <a:extLst>
                  <a:ext uri="{FF2B5EF4-FFF2-40B4-BE49-F238E27FC236}">
                    <a16:creationId xmlns:a16="http://schemas.microsoft.com/office/drawing/2014/main" id="{9978F20B-81B3-4CA6-9619-E694049C73BE}"/>
                  </a:ext>
                </a:extLst>
              </p:cNvPr>
              <p:cNvSpPr/>
              <p:nvPr/>
            </p:nvSpPr>
            <p:spPr>
              <a:xfrm>
                <a:off x="15190536" y="5701402"/>
                <a:ext cx="311959" cy="45719"/>
              </a:xfrm>
              <a:custGeom>
                <a:avLst/>
                <a:gdLst/>
                <a:ahLst/>
                <a:cxnLst/>
                <a:rect l="l" t="t" r="r" b="b"/>
                <a:pathLst>
                  <a:path w="358140">
                    <a:moveTo>
                      <a:pt x="0" y="0"/>
                    </a:moveTo>
                    <a:lnTo>
                      <a:pt x="357685" y="0"/>
                    </a:lnTo>
                  </a:path>
                </a:pathLst>
              </a:custGeom>
              <a:ln w="31412">
                <a:solidFill>
                  <a:srgbClr val="221F1F"/>
                </a:solidFill>
                <a:prstDash val="dot"/>
              </a:ln>
            </p:spPr>
            <p:txBody>
              <a:bodyPr wrap="square" lIns="0" tIns="0" rIns="0" bIns="0" rtlCol="0"/>
              <a:lstStyle/>
              <a:p>
                <a:pPr defTabSz="541508">
                  <a:defRPr/>
                </a:pPr>
                <a:endParaRPr sz="1066">
                  <a:solidFill>
                    <a:prstClr val="black"/>
                  </a:solidFill>
                  <a:latin typeface="Calibri"/>
                </a:endParaRPr>
              </a:p>
            </p:txBody>
          </p:sp>
          <p:sp>
            <p:nvSpPr>
              <p:cNvPr id="156" name="object 110">
                <a:extLst>
                  <a:ext uri="{FF2B5EF4-FFF2-40B4-BE49-F238E27FC236}">
                    <a16:creationId xmlns:a16="http://schemas.microsoft.com/office/drawing/2014/main" id="{68AB48E0-4999-4191-8824-1ED38E0AC292}"/>
                  </a:ext>
                </a:extLst>
              </p:cNvPr>
              <p:cNvSpPr/>
              <p:nvPr/>
            </p:nvSpPr>
            <p:spPr>
              <a:xfrm>
                <a:off x="15580735" y="5701403"/>
                <a:ext cx="0" cy="0"/>
              </a:xfrm>
              <a:custGeom>
                <a:avLst/>
                <a:gdLst/>
                <a:ahLst/>
                <a:cxnLst/>
                <a:rect l="l" t="t" r="r" b="b"/>
                <a:pathLst>
                  <a:path>
                    <a:moveTo>
                      <a:pt x="0" y="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57" name="object 111">
                <a:extLst>
                  <a:ext uri="{FF2B5EF4-FFF2-40B4-BE49-F238E27FC236}">
                    <a16:creationId xmlns:a16="http://schemas.microsoft.com/office/drawing/2014/main" id="{61E8E765-3285-4FC9-BA90-FAF7D765A56D}"/>
                  </a:ext>
                </a:extLst>
              </p:cNvPr>
              <p:cNvSpPr/>
              <p:nvPr/>
            </p:nvSpPr>
            <p:spPr>
              <a:xfrm>
                <a:off x="16447610" y="5701403"/>
                <a:ext cx="0" cy="0"/>
              </a:xfrm>
              <a:custGeom>
                <a:avLst/>
                <a:gdLst/>
                <a:ahLst/>
                <a:cxnLst/>
                <a:rect l="l" t="t" r="r" b="b"/>
                <a:pathLst>
                  <a:path>
                    <a:moveTo>
                      <a:pt x="0" y="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58" name="object 112">
                <a:extLst>
                  <a:ext uri="{FF2B5EF4-FFF2-40B4-BE49-F238E27FC236}">
                    <a16:creationId xmlns:a16="http://schemas.microsoft.com/office/drawing/2014/main" id="{AB2E70C5-9524-4709-AE66-E1273B4A5DCA}"/>
                  </a:ext>
                </a:extLst>
              </p:cNvPr>
              <p:cNvSpPr/>
              <p:nvPr/>
            </p:nvSpPr>
            <p:spPr>
              <a:xfrm>
                <a:off x="16504617" y="5701403"/>
                <a:ext cx="28575" cy="0"/>
              </a:xfrm>
              <a:custGeom>
                <a:avLst/>
                <a:gdLst/>
                <a:ahLst/>
                <a:cxnLst/>
                <a:rect l="l" t="t" r="r" b="b"/>
                <a:pathLst>
                  <a:path w="28575">
                    <a:moveTo>
                      <a:pt x="0" y="0"/>
                    </a:moveTo>
                    <a:lnTo>
                      <a:pt x="28501" y="0"/>
                    </a:lnTo>
                  </a:path>
                </a:pathLst>
              </a:custGeom>
              <a:ln w="31412">
                <a:solidFill>
                  <a:srgbClr val="221F1F"/>
                </a:solidFill>
                <a:prstDash val="dot"/>
              </a:ln>
            </p:spPr>
            <p:txBody>
              <a:bodyPr wrap="square" lIns="0" tIns="0" rIns="0" bIns="0" rtlCol="0"/>
              <a:lstStyle/>
              <a:p>
                <a:pPr defTabSz="541508">
                  <a:defRPr/>
                </a:pPr>
                <a:endParaRPr sz="1066">
                  <a:solidFill>
                    <a:prstClr val="black"/>
                  </a:solidFill>
                  <a:latin typeface="Calibri"/>
                </a:endParaRPr>
              </a:p>
            </p:txBody>
          </p:sp>
          <p:sp>
            <p:nvSpPr>
              <p:cNvPr id="159" name="object 113">
                <a:extLst>
                  <a:ext uri="{FF2B5EF4-FFF2-40B4-BE49-F238E27FC236}">
                    <a16:creationId xmlns:a16="http://schemas.microsoft.com/office/drawing/2014/main" id="{DDF9B135-CB5B-408E-9510-F8BC15663DC6}"/>
                  </a:ext>
                </a:extLst>
              </p:cNvPr>
              <p:cNvSpPr/>
              <p:nvPr/>
            </p:nvSpPr>
            <p:spPr>
              <a:xfrm>
                <a:off x="16561623" y="5701403"/>
                <a:ext cx="0" cy="0"/>
              </a:xfrm>
              <a:custGeom>
                <a:avLst/>
                <a:gdLst/>
                <a:ahLst/>
                <a:cxnLst/>
                <a:rect l="l" t="t" r="r" b="b"/>
                <a:pathLst>
                  <a:path>
                    <a:moveTo>
                      <a:pt x="0" y="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grpSp>
            <p:nvGrpSpPr>
              <p:cNvPr id="160" name="Group 159">
                <a:extLst>
                  <a:ext uri="{FF2B5EF4-FFF2-40B4-BE49-F238E27FC236}">
                    <a16:creationId xmlns:a16="http://schemas.microsoft.com/office/drawing/2014/main" id="{28C0C95A-1B19-4FEE-88F5-69E00FB3D8BE}"/>
                  </a:ext>
                </a:extLst>
              </p:cNvPr>
              <p:cNvGrpSpPr/>
              <p:nvPr/>
            </p:nvGrpSpPr>
            <p:grpSpPr>
              <a:xfrm>
                <a:off x="15292705" y="5889011"/>
                <a:ext cx="93345" cy="125966"/>
                <a:chOff x="15286565" y="5889011"/>
                <a:chExt cx="93345" cy="125966"/>
              </a:xfrm>
            </p:grpSpPr>
            <p:sp>
              <p:nvSpPr>
                <p:cNvPr id="177" name="object 110">
                  <a:extLst>
                    <a:ext uri="{FF2B5EF4-FFF2-40B4-BE49-F238E27FC236}">
                      <a16:creationId xmlns:a16="http://schemas.microsoft.com/office/drawing/2014/main" id="{B10E76A9-F059-471A-8DDA-5193C9656164}"/>
                    </a:ext>
                  </a:extLst>
                </p:cNvPr>
                <p:cNvSpPr/>
                <p:nvPr/>
              </p:nvSpPr>
              <p:spPr>
                <a:xfrm>
                  <a:off x="15334999" y="5889011"/>
                  <a:ext cx="0" cy="0"/>
                </a:xfrm>
                <a:custGeom>
                  <a:avLst/>
                  <a:gdLst/>
                  <a:ahLst/>
                  <a:cxnLst/>
                  <a:rect l="l" t="t" r="r" b="b"/>
                  <a:pathLst>
                    <a:path>
                      <a:moveTo>
                        <a:pt x="0" y="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78" name="object 114">
                  <a:extLst>
                    <a:ext uri="{FF2B5EF4-FFF2-40B4-BE49-F238E27FC236}">
                      <a16:creationId xmlns:a16="http://schemas.microsoft.com/office/drawing/2014/main" id="{7AF7AFEF-4571-4E69-B261-ED1EB59E8844}"/>
                    </a:ext>
                  </a:extLst>
                </p:cNvPr>
                <p:cNvSpPr/>
                <p:nvPr/>
              </p:nvSpPr>
              <p:spPr>
                <a:xfrm>
                  <a:off x="15286565" y="5921632"/>
                  <a:ext cx="93345" cy="93345"/>
                </a:xfrm>
                <a:custGeom>
                  <a:avLst/>
                  <a:gdLst/>
                  <a:ahLst/>
                  <a:cxnLst/>
                  <a:rect l="l" t="t" r="r" b="b"/>
                  <a:pathLst>
                    <a:path w="93344" h="93345">
                      <a:moveTo>
                        <a:pt x="46522" y="0"/>
                      </a:moveTo>
                      <a:lnTo>
                        <a:pt x="28412" y="3655"/>
                      </a:lnTo>
                      <a:lnTo>
                        <a:pt x="13625" y="13625"/>
                      </a:lnTo>
                      <a:lnTo>
                        <a:pt x="3655" y="28412"/>
                      </a:lnTo>
                      <a:lnTo>
                        <a:pt x="0" y="46522"/>
                      </a:lnTo>
                      <a:lnTo>
                        <a:pt x="3655" y="64631"/>
                      </a:lnTo>
                      <a:lnTo>
                        <a:pt x="13625" y="79419"/>
                      </a:lnTo>
                      <a:lnTo>
                        <a:pt x="28412" y="89388"/>
                      </a:lnTo>
                      <a:lnTo>
                        <a:pt x="46522" y="93044"/>
                      </a:lnTo>
                      <a:lnTo>
                        <a:pt x="64631" y="89388"/>
                      </a:lnTo>
                      <a:lnTo>
                        <a:pt x="79419" y="79419"/>
                      </a:lnTo>
                      <a:lnTo>
                        <a:pt x="89388" y="64631"/>
                      </a:lnTo>
                      <a:lnTo>
                        <a:pt x="93044" y="46522"/>
                      </a:lnTo>
                      <a:lnTo>
                        <a:pt x="89388" y="28412"/>
                      </a:lnTo>
                      <a:lnTo>
                        <a:pt x="79419" y="13625"/>
                      </a:lnTo>
                      <a:lnTo>
                        <a:pt x="64631" y="3655"/>
                      </a:lnTo>
                      <a:lnTo>
                        <a:pt x="46522" y="0"/>
                      </a:lnTo>
                      <a:close/>
                    </a:path>
                  </a:pathLst>
                </a:custGeom>
                <a:solidFill>
                  <a:schemeClr val="bg1"/>
                </a:solidFill>
              </p:spPr>
              <p:txBody>
                <a:bodyPr wrap="square" lIns="0" tIns="0" rIns="0" bIns="0" rtlCol="0"/>
                <a:lstStyle/>
                <a:p>
                  <a:pPr defTabSz="541508">
                    <a:defRPr/>
                  </a:pPr>
                  <a:endParaRPr sz="1066">
                    <a:solidFill>
                      <a:prstClr val="black"/>
                    </a:solidFill>
                    <a:latin typeface="Calibri"/>
                  </a:endParaRPr>
                </a:p>
              </p:txBody>
            </p:sp>
            <p:sp>
              <p:nvSpPr>
                <p:cNvPr id="179" name="object 115">
                  <a:extLst>
                    <a:ext uri="{FF2B5EF4-FFF2-40B4-BE49-F238E27FC236}">
                      <a16:creationId xmlns:a16="http://schemas.microsoft.com/office/drawing/2014/main" id="{9EEC6989-16C7-4E5B-AE44-43FC9298BE97}"/>
                    </a:ext>
                  </a:extLst>
                </p:cNvPr>
                <p:cNvSpPr/>
                <p:nvPr/>
              </p:nvSpPr>
              <p:spPr>
                <a:xfrm>
                  <a:off x="15286565" y="5921632"/>
                  <a:ext cx="93345" cy="93345"/>
                </a:xfrm>
                <a:custGeom>
                  <a:avLst/>
                  <a:gdLst/>
                  <a:ahLst/>
                  <a:cxnLst/>
                  <a:rect l="l" t="t" r="r" b="b"/>
                  <a:pathLst>
                    <a:path w="93344" h="93345">
                      <a:moveTo>
                        <a:pt x="0" y="46522"/>
                      </a:moveTo>
                      <a:lnTo>
                        <a:pt x="3655" y="28412"/>
                      </a:lnTo>
                      <a:lnTo>
                        <a:pt x="13625" y="13625"/>
                      </a:lnTo>
                      <a:lnTo>
                        <a:pt x="28412" y="3655"/>
                      </a:lnTo>
                      <a:lnTo>
                        <a:pt x="46522" y="0"/>
                      </a:lnTo>
                      <a:lnTo>
                        <a:pt x="64631" y="3655"/>
                      </a:lnTo>
                      <a:lnTo>
                        <a:pt x="79419" y="13625"/>
                      </a:lnTo>
                      <a:lnTo>
                        <a:pt x="89388" y="28412"/>
                      </a:lnTo>
                      <a:lnTo>
                        <a:pt x="93044" y="46522"/>
                      </a:lnTo>
                      <a:lnTo>
                        <a:pt x="89388" y="64631"/>
                      </a:lnTo>
                      <a:lnTo>
                        <a:pt x="79419" y="79419"/>
                      </a:lnTo>
                      <a:lnTo>
                        <a:pt x="64631" y="89388"/>
                      </a:lnTo>
                      <a:lnTo>
                        <a:pt x="46522" y="93044"/>
                      </a:lnTo>
                      <a:lnTo>
                        <a:pt x="28412" y="89388"/>
                      </a:lnTo>
                      <a:lnTo>
                        <a:pt x="13625" y="79419"/>
                      </a:lnTo>
                      <a:lnTo>
                        <a:pt x="3655" y="64631"/>
                      </a:lnTo>
                      <a:lnTo>
                        <a:pt x="0" y="46522"/>
                      </a:lnTo>
                      <a:close/>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grpSp>
          <p:grpSp>
            <p:nvGrpSpPr>
              <p:cNvPr id="161" name="Group 160">
                <a:extLst>
                  <a:ext uri="{FF2B5EF4-FFF2-40B4-BE49-F238E27FC236}">
                    <a16:creationId xmlns:a16="http://schemas.microsoft.com/office/drawing/2014/main" id="{3887D7C8-3BE7-48F7-A63F-79D4712B7268}"/>
                  </a:ext>
                </a:extLst>
              </p:cNvPr>
              <p:cNvGrpSpPr/>
              <p:nvPr/>
            </p:nvGrpSpPr>
            <p:grpSpPr>
              <a:xfrm>
                <a:off x="15535293" y="5668066"/>
                <a:ext cx="93345" cy="125966"/>
                <a:chOff x="15286565" y="5889011"/>
                <a:chExt cx="93345" cy="125966"/>
              </a:xfrm>
            </p:grpSpPr>
            <p:sp>
              <p:nvSpPr>
                <p:cNvPr id="174" name="object 110">
                  <a:extLst>
                    <a:ext uri="{FF2B5EF4-FFF2-40B4-BE49-F238E27FC236}">
                      <a16:creationId xmlns:a16="http://schemas.microsoft.com/office/drawing/2014/main" id="{F20DBA7E-A9B0-40B5-BDD9-3E4DAB073A02}"/>
                    </a:ext>
                  </a:extLst>
                </p:cNvPr>
                <p:cNvSpPr/>
                <p:nvPr/>
              </p:nvSpPr>
              <p:spPr>
                <a:xfrm>
                  <a:off x="15334999" y="5889011"/>
                  <a:ext cx="0" cy="0"/>
                </a:xfrm>
                <a:custGeom>
                  <a:avLst/>
                  <a:gdLst/>
                  <a:ahLst/>
                  <a:cxnLst/>
                  <a:rect l="l" t="t" r="r" b="b"/>
                  <a:pathLst>
                    <a:path>
                      <a:moveTo>
                        <a:pt x="0" y="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75" name="object 114">
                  <a:extLst>
                    <a:ext uri="{FF2B5EF4-FFF2-40B4-BE49-F238E27FC236}">
                      <a16:creationId xmlns:a16="http://schemas.microsoft.com/office/drawing/2014/main" id="{9E30A8E8-A5E8-48A2-B46D-62820F0039EA}"/>
                    </a:ext>
                  </a:extLst>
                </p:cNvPr>
                <p:cNvSpPr/>
                <p:nvPr/>
              </p:nvSpPr>
              <p:spPr>
                <a:xfrm>
                  <a:off x="15286565" y="5921632"/>
                  <a:ext cx="93345" cy="93345"/>
                </a:xfrm>
                <a:custGeom>
                  <a:avLst/>
                  <a:gdLst/>
                  <a:ahLst/>
                  <a:cxnLst/>
                  <a:rect l="l" t="t" r="r" b="b"/>
                  <a:pathLst>
                    <a:path w="93344" h="93345">
                      <a:moveTo>
                        <a:pt x="46522" y="0"/>
                      </a:moveTo>
                      <a:lnTo>
                        <a:pt x="28412" y="3655"/>
                      </a:lnTo>
                      <a:lnTo>
                        <a:pt x="13625" y="13625"/>
                      </a:lnTo>
                      <a:lnTo>
                        <a:pt x="3655" y="28412"/>
                      </a:lnTo>
                      <a:lnTo>
                        <a:pt x="0" y="46522"/>
                      </a:lnTo>
                      <a:lnTo>
                        <a:pt x="3655" y="64631"/>
                      </a:lnTo>
                      <a:lnTo>
                        <a:pt x="13625" y="79419"/>
                      </a:lnTo>
                      <a:lnTo>
                        <a:pt x="28412" y="89388"/>
                      </a:lnTo>
                      <a:lnTo>
                        <a:pt x="46522" y="93044"/>
                      </a:lnTo>
                      <a:lnTo>
                        <a:pt x="64631" y="89388"/>
                      </a:lnTo>
                      <a:lnTo>
                        <a:pt x="79419" y="79419"/>
                      </a:lnTo>
                      <a:lnTo>
                        <a:pt x="89388" y="64631"/>
                      </a:lnTo>
                      <a:lnTo>
                        <a:pt x="93044" y="46522"/>
                      </a:lnTo>
                      <a:lnTo>
                        <a:pt x="89388" y="28412"/>
                      </a:lnTo>
                      <a:lnTo>
                        <a:pt x="79419" y="13625"/>
                      </a:lnTo>
                      <a:lnTo>
                        <a:pt x="64631" y="3655"/>
                      </a:lnTo>
                      <a:lnTo>
                        <a:pt x="46522" y="0"/>
                      </a:lnTo>
                      <a:close/>
                    </a:path>
                  </a:pathLst>
                </a:custGeom>
                <a:solidFill>
                  <a:schemeClr val="bg1"/>
                </a:solidFill>
              </p:spPr>
              <p:txBody>
                <a:bodyPr wrap="square" lIns="0" tIns="0" rIns="0" bIns="0" rtlCol="0"/>
                <a:lstStyle/>
                <a:p>
                  <a:pPr defTabSz="541508">
                    <a:defRPr/>
                  </a:pPr>
                  <a:endParaRPr sz="1066">
                    <a:solidFill>
                      <a:prstClr val="black"/>
                    </a:solidFill>
                    <a:latin typeface="Calibri"/>
                  </a:endParaRPr>
                </a:p>
              </p:txBody>
            </p:sp>
            <p:sp>
              <p:nvSpPr>
                <p:cNvPr id="176" name="object 115">
                  <a:extLst>
                    <a:ext uri="{FF2B5EF4-FFF2-40B4-BE49-F238E27FC236}">
                      <a16:creationId xmlns:a16="http://schemas.microsoft.com/office/drawing/2014/main" id="{D5BFF375-FAE7-47C3-8D20-8701F0DC6B48}"/>
                    </a:ext>
                  </a:extLst>
                </p:cNvPr>
                <p:cNvSpPr/>
                <p:nvPr/>
              </p:nvSpPr>
              <p:spPr>
                <a:xfrm>
                  <a:off x="15286565" y="5921632"/>
                  <a:ext cx="93345" cy="93345"/>
                </a:xfrm>
                <a:custGeom>
                  <a:avLst/>
                  <a:gdLst/>
                  <a:ahLst/>
                  <a:cxnLst/>
                  <a:rect l="l" t="t" r="r" b="b"/>
                  <a:pathLst>
                    <a:path w="93344" h="93345">
                      <a:moveTo>
                        <a:pt x="0" y="46522"/>
                      </a:moveTo>
                      <a:lnTo>
                        <a:pt x="3655" y="28412"/>
                      </a:lnTo>
                      <a:lnTo>
                        <a:pt x="13625" y="13625"/>
                      </a:lnTo>
                      <a:lnTo>
                        <a:pt x="28412" y="3655"/>
                      </a:lnTo>
                      <a:lnTo>
                        <a:pt x="46522" y="0"/>
                      </a:lnTo>
                      <a:lnTo>
                        <a:pt x="64631" y="3655"/>
                      </a:lnTo>
                      <a:lnTo>
                        <a:pt x="79419" y="13625"/>
                      </a:lnTo>
                      <a:lnTo>
                        <a:pt x="89388" y="28412"/>
                      </a:lnTo>
                      <a:lnTo>
                        <a:pt x="93044" y="46522"/>
                      </a:lnTo>
                      <a:lnTo>
                        <a:pt x="89388" y="64631"/>
                      </a:lnTo>
                      <a:lnTo>
                        <a:pt x="79419" y="79419"/>
                      </a:lnTo>
                      <a:lnTo>
                        <a:pt x="64631" y="89388"/>
                      </a:lnTo>
                      <a:lnTo>
                        <a:pt x="46522" y="93044"/>
                      </a:lnTo>
                      <a:lnTo>
                        <a:pt x="28412" y="89388"/>
                      </a:lnTo>
                      <a:lnTo>
                        <a:pt x="13625" y="79419"/>
                      </a:lnTo>
                      <a:lnTo>
                        <a:pt x="3655" y="64631"/>
                      </a:lnTo>
                      <a:lnTo>
                        <a:pt x="0" y="46522"/>
                      </a:lnTo>
                      <a:close/>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grpSp>
          <p:grpSp>
            <p:nvGrpSpPr>
              <p:cNvPr id="162" name="Group 161">
                <a:extLst>
                  <a:ext uri="{FF2B5EF4-FFF2-40B4-BE49-F238E27FC236}">
                    <a16:creationId xmlns:a16="http://schemas.microsoft.com/office/drawing/2014/main" id="{3A59079E-F188-4778-B3A1-38A15E74EE29}"/>
                  </a:ext>
                </a:extLst>
              </p:cNvPr>
              <p:cNvGrpSpPr/>
              <p:nvPr/>
            </p:nvGrpSpPr>
            <p:grpSpPr>
              <a:xfrm>
                <a:off x="15777734" y="5626867"/>
                <a:ext cx="93345" cy="125966"/>
                <a:chOff x="15286565" y="5889011"/>
                <a:chExt cx="93345" cy="125966"/>
              </a:xfrm>
            </p:grpSpPr>
            <p:sp>
              <p:nvSpPr>
                <p:cNvPr id="171" name="object 110">
                  <a:extLst>
                    <a:ext uri="{FF2B5EF4-FFF2-40B4-BE49-F238E27FC236}">
                      <a16:creationId xmlns:a16="http://schemas.microsoft.com/office/drawing/2014/main" id="{BFDFD86F-CB11-4418-9640-735FA689D1ED}"/>
                    </a:ext>
                  </a:extLst>
                </p:cNvPr>
                <p:cNvSpPr/>
                <p:nvPr/>
              </p:nvSpPr>
              <p:spPr>
                <a:xfrm>
                  <a:off x="15334999" y="5889011"/>
                  <a:ext cx="0" cy="0"/>
                </a:xfrm>
                <a:custGeom>
                  <a:avLst/>
                  <a:gdLst/>
                  <a:ahLst/>
                  <a:cxnLst/>
                  <a:rect l="l" t="t" r="r" b="b"/>
                  <a:pathLst>
                    <a:path>
                      <a:moveTo>
                        <a:pt x="0" y="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72" name="object 114">
                  <a:extLst>
                    <a:ext uri="{FF2B5EF4-FFF2-40B4-BE49-F238E27FC236}">
                      <a16:creationId xmlns:a16="http://schemas.microsoft.com/office/drawing/2014/main" id="{C3FDB367-2E4A-4BAE-A7B1-BEE3D490C069}"/>
                    </a:ext>
                  </a:extLst>
                </p:cNvPr>
                <p:cNvSpPr/>
                <p:nvPr/>
              </p:nvSpPr>
              <p:spPr>
                <a:xfrm>
                  <a:off x="15286565" y="5921632"/>
                  <a:ext cx="93345" cy="93345"/>
                </a:xfrm>
                <a:custGeom>
                  <a:avLst/>
                  <a:gdLst/>
                  <a:ahLst/>
                  <a:cxnLst/>
                  <a:rect l="l" t="t" r="r" b="b"/>
                  <a:pathLst>
                    <a:path w="93344" h="93345">
                      <a:moveTo>
                        <a:pt x="46522" y="0"/>
                      </a:moveTo>
                      <a:lnTo>
                        <a:pt x="28412" y="3655"/>
                      </a:lnTo>
                      <a:lnTo>
                        <a:pt x="13625" y="13625"/>
                      </a:lnTo>
                      <a:lnTo>
                        <a:pt x="3655" y="28412"/>
                      </a:lnTo>
                      <a:lnTo>
                        <a:pt x="0" y="46522"/>
                      </a:lnTo>
                      <a:lnTo>
                        <a:pt x="3655" y="64631"/>
                      </a:lnTo>
                      <a:lnTo>
                        <a:pt x="13625" y="79419"/>
                      </a:lnTo>
                      <a:lnTo>
                        <a:pt x="28412" y="89388"/>
                      </a:lnTo>
                      <a:lnTo>
                        <a:pt x="46522" y="93044"/>
                      </a:lnTo>
                      <a:lnTo>
                        <a:pt x="64631" y="89388"/>
                      </a:lnTo>
                      <a:lnTo>
                        <a:pt x="79419" y="79419"/>
                      </a:lnTo>
                      <a:lnTo>
                        <a:pt x="89388" y="64631"/>
                      </a:lnTo>
                      <a:lnTo>
                        <a:pt x="93044" y="46522"/>
                      </a:lnTo>
                      <a:lnTo>
                        <a:pt x="89388" y="28412"/>
                      </a:lnTo>
                      <a:lnTo>
                        <a:pt x="79419" y="13625"/>
                      </a:lnTo>
                      <a:lnTo>
                        <a:pt x="64631" y="3655"/>
                      </a:lnTo>
                      <a:lnTo>
                        <a:pt x="46522" y="0"/>
                      </a:lnTo>
                      <a:close/>
                    </a:path>
                  </a:pathLst>
                </a:custGeom>
                <a:solidFill>
                  <a:schemeClr val="bg1"/>
                </a:solidFill>
              </p:spPr>
              <p:txBody>
                <a:bodyPr wrap="square" lIns="0" tIns="0" rIns="0" bIns="0" rtlCol="0"/>
                <a:lstStyle/>
                <a:p>
                  <a:pPr defTabSz="541508">
                    <a:defRPr/>
                  </a:pPr>
                  <a:endParaRPr sz="1066">
                    <a:solidFill>
                      <a:prstClr val="black"/>
                    </a:solidFill>
                    <a:latin typeface="Calibri"/>
                  </a:endParaRPr>
                </a:p>
              </p:txBody>
            </p:sp>
            <p:sp>
              <p:nvSpPr>
                <p:cNvPr id="173" name="object 115">
                  <a:extLst>
                    <a:ext uri="{FF2B5EF4-FFF2-40B4-BE49-F238E27FC236}">
                      <a16:creationId xmlns:a16="http://schemas.microsoft.com/office/drawing/2014/main" id="{AF25EB70-79CE-4149-8540-8BB85733E4F3}"/>
                    </a:ext>
                  </a:extLst>
                </p:cNvPr>
                <p:cNvSpPr/>
                <p:nvPr/>
              </p:nvSpPr>
              <p:spPr>
                <a:xfrm>
                  <a:off x="15286565" y="5921632"/>
                  <a:ext cx="93345" cy="93345"/>
                </a:xfrm>
                <a:custGeom>
                  <a:avLst/>
                  <a:gdLst/>
                  <a:ahLst/>
                  <a:cxnLst/>
                  <a:rect l="l" t="t" r="r" b="b"/>
                  <a:pathLst>
                    <a:path w="93344" h="93345">
                      <a:moveTo>
                        <a:pt x="0" y="46522"/>
                      </a:moveTo>
                      <a:lnTo>
                        <a:pt x="3655" y="28412"/>
                      </a:lnTo>
                      <a:lnTo>
                        <a:pt x="13625" y="13625"/>
                      </a:lnTo>
                      <a:lnTo>
                        <a:pt x="28412" y="3655"/>
                      </a:lnTo>
                      <a:lnTo>
                        <a:pt x="46522" y="0"/>
                      </a:lnTo>
                      <a:lnTo>
                        <a:pt x="64631" y="3655"/>
                      </a:lnTo>
                      <a:lnTo>
                        <a:pt x="79419" y="13625"/>
                      </a:lnTo>
                      <a:lnTo>
                        <a:pt x="89388" y="28412"/>
                      </a:lnTo>
                      <a:lnTo>
                        <a:pt x="93044" y="46522"/>
                      </a:lnTo>
                      <a:lnTo>
                        <a:pt x="89388" y="64631"/>
                      </a:lnTo>
                      <a:lnTo>
                        <a:pt x="79419" y="79419"/>
                      </a:lnTo>
                      <a:lnTo>
                        <a:pt x="64631" y="89388"/>
                      </a:lnTo>
                      <a:lnTo>
                        <a:pt x="46522" y="93044"/>
                      </a:lnTo>
                      <a:lnTo>
                        <a:pt x="28412" y="89388"/>
                      </a:lnTo>
                      <a:lnTo>
                        <a:pt x="13625" y="79419"/>
                      </a:lnTo>
                      <a:lnTo>
                        <a:pt x="3655" y="64631"/>
                      </a:lnTo>
                      <a:lnTo>
                        <a:pt x="0" y="46522"/>
                      </a:lnTo>
                      <a:close/>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grpSp>
          <p:grpSp>
            <p:nvGrpSpPr>
              <p:cNvPr id="163" name="Group 162">
                <a:extLst>
                  <a:ext uri="{FF2B5EF4-FFF2-40B4-BE49-F238E27FC236}">
                    <a16:creationId xmlns:a16="http://schemas.microsoft.com/office/drawing/2014/main" id="{FB86BEF4-34EF-46A3-AA15-9CC59D11C784}"/>
                  </a:ext>
                </a:extLst>
              </p:cNvPr>
              <p:cNvGrpSpPr/>
              <p:nvPr/>
            </p:nvGrpSpPr>
            <p:grpSpPr>
              <a:xfrm>
                <a:off x="16045102" y="5629813"/>
                <a:ext cx="93345" cy="125966"/>
                <a:chOff x="15286565" y="5889011"/>
                <a:chExt cx="93345" cy="125966"/>
              </a:xfrm>
            </p:grpSpPr>
            <p:sp>
              <p:nvSpPr>
                <p:cNvPr id="168" name="object 110">
                  <a:extLst>
                    <a:ext uri="{FF2B5EF4-FFF2-40B4-BE49-F238E27FC236}">
                      <a16:creationId xmlns:a16="http://schemas.microsoft.com/office/drawing/2014/main" id="{28E10EEC-4D39-4593-8B6D-98B84541DD69}"/>
                    </a:ext>
                  </a:extLst>
                </p:cNvPr>
                <p:cNvSpPr/>
                <p:nvPr/>
              </p:nvSpPr>
              <p:spPr>
                <a:xfrm>
                  <a:off x="15334999" y="5889011"/>
                  <a:ext cx="0" cy="0"/>
                </a:xfrm>
                <a:custGeom>
                  <a:avLst/>
                  <a:gdLst/>
                  <a:ahLst/>
                  <a:cxnLst/>
                  <a:rect l="l" t="t" r="r" b="b"/>
                  <a:pathLst>
                    <a:path>
                      <a:moveTo>
                        <a:pt x="0" y="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69" name="object 114">
                  <a:extLst>
                    <a:ext uri="{FF2B5EF4-FFF2-40B4-BE49-F238E27FC236}">
                      <a16:creationId xmlns:a16="http://schemas.microsoft.com/office/drawing/2014/main" id="{36EA9E5E-32DD-49CC-8B08-75CC203537B5}"/>
                    </a:ext>
                  </a:extLst>
                </p:cNvPr>
                <p:cNvSpPr/>
                <p:nvPr/>
              </p:nvSpPr>
              <p:spPr>
                <a:xfrm>
                  <a:off x="15286565" y="5921632"/>
                  <a:ext cx="93345" cy="93345"/>
                </a:xfrm>
                <a:custGeom>
                  <a:avLst/>
                  <a:gdLst/>
                  <a:ahLst/>
                  <a:cxnLst/>
                  <a:rect l="l" t="t" r="r" b="b"/>
                  <a:pathLst>
                    <a:path w="93344" h="93345">
                      <a:moveTo>
                        <a:pt x="46522" y="0"/>
                      </a:moveTo>
                      <a:lnTo>
                        <a:pt x="28412" y="3655"/>
                      </a:lnTo>
                      <a:lnTo>
                        <a:pt x="13625" y="13625"/>
                      </a:lnTo>
                      <a:lnTo>
                        <a:pt x="3655" y="28412"/>
                      </a:lnTo>
                      <a:lnTo>
                        <a:pt x="0" y="46522"/>
                      </a:lnTo>
                      <a:lnTo>
                        <a:pt x="3655" y="64631"/>
                      </a:lnTo>
                      <a:lnTo>
                        <a:pt x="13625" y="79419"/>
                      </a:lnTo>
                      <a:lnTo>
                        <a:pt x="28412" y="89388"/>
                      </a:lnTo>
                      <a:lnTo>
                        <a:pt x="46522" y="93044"/>
                      </a:lnTo>
                      <a:lnTo>
                        <a:pt x="64631" y="89388"/>
                      </a:lnTo>
                      <a:lnTo>
                        <a:pt x="79419" y="79419"/>
                      </a:lnTo>
                      <a:lnTo>
                        <a:pt x="89388" y="64631"/>
                      </a:lnTo>
                      <a:lnTo>
                        <a:pt x="93044" y="46522"/>
                      </a:lnTo>
                      <a:lnTo>
                        <a:pt x="89388" y="28412"/>
                      </a:lnTo>
                      <a:lnTo>
                        <a:pt x="79419" y="13625"/>
                      </a:lnTo>
                      <a:lnTo>
                        <a:pt x="64631" y="3655"/>
                      </a:lnTo>
                      <a:lnTo>
                        <a:pt x="46522" y="0"/>
                      </a:lnTo>
                      <a:close/>
                    </a:path>
                  </a:pathLst>
                </a:custGeom>
                <a:solidFill>
                  <a:schemeClr val="bg1"/>
                </a:solidFill>
              </p:spPr>
              <p:txBody>
                <a:bodyPr wrap="square" lIns="0" tIns="0" rIns="0" bIns="0" rtlCol="0"/>
                <a:lstStyle/>
                <a:p>
                  <a:pPr defTabSz="541508">
                    <a:defRPr/>
                  </a:pPr>
                  <a:endParaRPr sz="1066">
                    <a:solidFill>
                      <a:prstClr val="black"/>
                    </a:solidFill>
                    <a:latin typeface="Calibri"/>
                  </a:endParaRPr>
                </a:p>
              </p:txBody>
            </p:sp>
            <p:sp>
              <p:nvSpPr>
                <p:cNvPr id="170" name="object 115">
                  <a:extLst>
                    <a:ext uri="{FF2B5EF4-FFF2-40B4-BE49-F238E27FC236}">
                      <a16:creationId xmlns:a16="http://schemas.microsoft.com/office/drawing/2014/main" id="{7D33890E-1991-4F57-9959-CED312970314}"/>
                    </a:ext>
                  </a:extLst>
                </p:cNvPr>
                <p:cNvSpPr/>
                <p:nvPr/>
              </p:nvSpPr>
              <p:spPr>
                <a:xfrm>
                  <a:off x="15286565" y="5921632"/>
                  <a:ext cx="93345" cy="93345"/>
                </a:xfrm>
                <a:custGeom>
                  <a:avLst/>
                  <a:gdLst/>
                  <a:ahLst/>
                  <a:cxnLst/>
                  <a:rect l="l" t="t" r="r" b="b"/>
                  <a:pathLst>
                    <a:path w="93344" h="93345">
                      <a:moveTo>
                        <a:pt x="0" y="46522"/>
                      </a:moveTo>
                      <a:lnTo>
                        <a:pt x="3655" y="28412"/>
                      </a:lnTo>
                      <a:lnTo>
                        <a:pt x="13625" y="13625"/>
                      </a:lnTo>
                      <a:lnTo>
                        <a:pt x="28412" y="3655"/>
                      </a:lnTo>
                      <a:lnTo>
                        <a:pt x="46522" y="0"/>
                      </a:lnTo>
                      <a:lnTo>
                        <a:pt x="64631" y="3655"/>
                      </a:lnTo>
                      <a:lnTo>
                        <a:pt x="79419" y="13625"/>
                      </a:lnTo>
                      <a:lnTo>
                        <a:pt x="89388" y="28412"/>
                      </a:lnTo>
                      <a:lnTo>
                        <a:pt x="93044" y="46522"/>
                      </a:lnTo>
                      <a:lnTo>
                        <a:pt x="89388" y="64631"/>
                      </a:lnTo>
                      <a:lnTo>
                        <a:pt x="79419" y="79419"/>
                      </a:lnTo>
                      <a:lnTo>
                        <a:pt x="64631" y="89388"/>
                      </a:lnTo>
                      <a:lnTo>
                        <a:pt x="46522" y="93044"/>
                      </a:lnTo>
                      <a:lnTo>
                        <a:pt x="28412" y="89388"/>
                      </a:lnTo>
                      <a:lnTo>
                        <a:pt x="13625" y="79419"/>
                      </a:lnTo>
                      <a:lnTo>
                        <a:pt x="3655" y="64631"/>
                      </a:lnTo>
                      <a:lnTo>
                        <a:pt x="0" y="46522"/>
                      </a:lnTo>
                      <a:close/>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grpSp>
          <p:grpSp>
            <p:nvGrpSpPr>
              <p:cNvPr id="164" name="Group 163">
                <a:extLst>
                  <a:ext uri="{FF2B5EF4-FFF2-40B4-BE49-F238E27FC236}">
                    <a16:creationId xmlns:a16="http://schemas.microsoft.com/office/drawing/2014/main" id="{972702F5-B993-4C13-ACA6-CFCA6F4A2ED8}"/>
                  </a:ext>
                </a:extLst>
              </p:cNvPr>
              <p:cNvGrpSpPr/>
              <p:nvPr/>
            </p:nvGrpSpPr>
            <p:grpSpPr>
              <a:xfrm>
                <a:off x="16313476" y="5626885"/>
                <a:ext cx="93345" cy="125966"/>
                <a:chOff x="15286565" y="5889011"/>
                <a:chExt cx="93345" cy="125966"/>
              </a:xfrm>
            </p:grpSpPr>
            <p:sp>
              <p:nvSpPr>
                <p:cNvPr id="165" name="object 110">
                  <a:extLst>
                    <a:ext uri="{FF2B5EF4-FFF2-40B4-BE49-F238E27FC236}">
                      <a16:creationId xmlns:a16="http://schemas.microsoft.com/office/drawing/2014/main" id="{16FD65F9-F253-4526-A80C-BE035F2C93AC}"/>
                    </a:ext>
                  </a:extLst>
                </p:cNvPr>
                <p:cNvSpPr/>
                <p:nvPr/>
              </p:nvSpPr>
              <p:spPr>
                <a:xfrm>
                  <a:off x="15334999" y="5889011"/>
                  <a:ext cx="0" cy="0"/>
                </a:xfrm>
                <a:custGeom>
                  <a:avLst/>
                  <a:gdLst/>
                  <a:ahLst/>
                  <a:cxnLst/>
                  <a:rect l="l" t="t" r="r" b="b"/>
                  <a:pathLst>
                    <a:path>
                      <a:moveTo>
                        <a:pt x="0" y="0"/>
                      </a:moveTo>
                      <a:lnTo>
                        <a:pt x="0" y="0"/>
                      </a:lnTo>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sp>
              <p:nvSpPr>
                <p:cNvPr id="166" name="object 114">
                  <a:extLst>
                    <a:ext uri="{FF2B5EF4-FFF2-40B4-BE49-F238E27FC236}">
                      <a16:creationId xmlns:a16="http://schemas.microsoft.com/office/drawing/2014/main" id="{75AAFC91-5E56-4487-B58C-7E230B981AE2}"/>
                    </a:ext>
                  </a:extLst>
                </p:cNvPr>
                <p:cNvSpPr/>
                <p:nvPr/>
              </p:nvSpPr>
              <p:spPr>
                <a:xfrm>
                  <a:off x="15286565" y="5921632"/>
                  <a:ext cx="93345" cy="93345"/>
                </a:xfrm>
                <a:custGeom>
                  <a:avLst/>
                  <a:gdLst/>
                  <a:ahLst/>
                  <a:cxnLst/>
                  <a:rect l="l" t="t" r="r" b="b"/>
                  <a:pathLst>
                    <a:path w="93344" h="93345">
                      <a:moveTo>
                        <a:pt x="46522" y="0"/>
                      </a:moveTo>
                      <a:lnTo>
                        <a:pt x="28412" y="3655"/>
                      </a:lnTo>
                      <a:lnTo>
                        <a:pt x="13625" y="13625"/>
                      </a:lnTo>
                      <a:lnTo>
                        <a:pt x="3655" y="28412"/>
                      </a:lnTo>
                      <a:lnTo>
                        <a:pt x="0" y="46522"/>
                      </a:lnTo>
                      <a:lnTo>
                        <a:pt x="3655" y="64631"/>
                      </a:lnTo>
                      <a:lnTo>
                        <a:pt x="13625" y="79419"/>
                      </a:lnTo>
                      <a:lnTo>
                        <a:pt x="28412" y="89388"/>
                      </a:lnTo>
                      <a:lnTo>
                        <a:pt x="46522" y="93044"/>
                      </a:lnTo>
                      <a:lnTo>
                        <a:pt x="64631" y="89388"/>
                      </a:lnTo>
                      <a:lnTo>
                        <a:pt x="79419" y="79419"/>
                      </a:lnTo>
                      <a:lnTo>
                        <a:pt x="89388" y="64631"/>
                      </a:lnTo>
                      <a:lnTo>
                        <a:pt x="93044" y="46522"/>
                      </a:lnTo>
                      <a:lnTo>
                        <a:pt x="89388" y="28412"/>
                      </a:lnTo>
                      <a:lnTo>
                        <a:pt x="79419" y="13625"/>
                      </a:lnTo>
                      <a:lnTo>
                        <a:pt x="64631" y="3655"/>
                      </a:lnTo>
                      <a:lnTo>
                        <a:pt x="46522" y="0"/>
                      </a:lnTo>
                      <a:close/>
                    </a:path>
                  </a:pathLst>
                </a:custGeom>
                <a:solidFill>
                  <a:schemeClr val="bg1"/>
                </a:solidFill>
              </p:spPr>
              <p:txBody>
                <a:bodyPr wrap="square" lIns="0" tIns="0" rIns="0" bIns="0" rtlCol="0"/>
                <a:lstStyle/>
                <a:p>
                  <a:pPr defTabSz="541508">
                    <a:defRPr/>
                  </a:pPr>
                  <a:endParaRPr sz="1066">
                    <a:solidFill>
                      <a:prstClr val="black"/>
                    </a:solidFill>
                    <a:latin typeface="Calibri"/>
                  </a:endParaRPr>
                </a:p>
              </p:txBody>
            </p:sp>
            <p:sp>
              <p:nvSpPr>
                <p:cNvPr id="167" name="object 115">
                  <a:extLst>
                    <a:ext uri="{FF2B5EF4-FFF2-40B4-BE49-F238E27FC236}">
                      <a16:creationId xmlns:a16="http://schemas.microsoft.com/office/drawing/2014/main" id="{F53EF5FE-339C-4B65-BC78-8F3A4B7F65C9}"/>
                    </a:ext>
                  </a:extLst>
                </p:cNvPr>
                <p:cNvSpPr/>
                <p:nvPr/>
              </p:nvSpPr>
              <p:spPr>
                <a:xfrm>
                  <a:off x="15286565" y="5921632"/>
                  <a:ext cx="93345" cy="93345"/>
                </a:xfrm>
                <a:custGeom>
                  <a:avLst/>
                  <a:gdLst/>
                  <a:ahLst/>
                  <a:cxnLst/>
                  <a:rect l="l" t="t" r="r" b="b"/>
                  <a:pathLst>
                    <a:path w="93344" h="93345">
                      <a:moveTo>
                        <a:pt x="0" y="46522"/>
                      </a:moveTo>
                      <a:lnTo>
                        <a:pt x="3655" y="28412"/>
                      </a:lnTo>
                      <a:lnTo>
                        <a:pt x="13625" y="13625"/>
                      </a:lnTo>
                      <a:lnTo>
                        <a:pt x="28412" y="3655"/>
                      </a:lnTo>
                      <a:lnTo>
                        <a:pt x="46522" y="0"/>
                      </a:lnTo>
                      <a:lnTo>
                        <a:pt x="64631" y="3655"/>
                      </a:lnTo>
                      <a:lnTo>
                        <a:pt x="79419" y="13625"/>
                      </a:lnTo>
                      <a:lnTo>
                        <a:pt x="89388" y="28412"/>
                      </a:lnTo>
                      <a:lnTo>
                        <a:pt x="93044" y="46522"/>
                      </a:lnTo>
                      <a:lnTo>
                        <a:pt x="89388" y="64631"/>
                      </a:lnTo>
                      <a:lnTo>
                        <a:pt x="79419" y="79419"/>
                      </a:lnTo>
                      <a:lnTo>
                        <a:pt x="64631" y="89388"/>
                      </a:lnTo>
                      <a:lnTo>
                        <a:pt x="46522" y="93044"/>
                      </a:lnTo>
                      <a:lnTo>
                        <a:pt x="28412" y="89388"/>
                      </a:lnTo>
                      <a:lnTo>
                        <a:pt x="13625" y="79419"/>
                      </a:lnTo>
                      <a:lnTo>
                        <a:pt x="3655" y="64631"/>
                      </a:lnTo>
                      <a:lnTo>
                        <a:pt x="0" y="46522"/>
                      </a:lnTo>
                      <a:close/>
                    </a:path>
                  </a:pathLst>
                </a:custGeom>
                <a:ln w="31412">
                  <a:solidFill>
                    <a:srgbClr val="221F1F"/>
                  </a:solidFill>
                </a:ln>
              </p:spPr>
              <p:txBody>
                <a:bodyPr wrap="square" lIns="0" tIns="0" rIns="0" bIns="0" rtlCol="0"/>
                <a:lstStyle/>
                <a:p>
                  <a:pPr defTabSz="541508">
                    <a:defRPr/>
                  </a:pPr>
                  <a:endParaRPr sz="1066">
                    <a:solidFill>
                      <a:prstClr val="black"/>
                    </a:solidFill>
                    <a:latin typeface="Calibri"/>
                  </a:endParaRPr>
                </a:p>
              </p:txBody>
            </p:sp>
          </p:grpSp>
        </p:grpSp>
      </p:gr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DC222096-13FD-D043-AEBD-D5156010DE11}"/>
                  </a:ext>
                </a:extLst>
              </p14:cNvPr>
              <p14:cNvContentPartPr/>
              <p14:nvPr/>
            </p14:nvContentPartPr>
            <p14:xfrm>
              <a:off x="6701413" y="1539727"/>
              <a:ext cx="8640" cy="360"/>
            </p14:xfrm>
          </p:contentPart>
        </mc:Choice>
        <mc:Fallback xmlns="">
          <p:pic>
            <p:nvPicPr>
              <p:cNvPr id="7" name="Ink 6">
                <a:extLst>
                  <a:ext uri="{FF2B5EF4-FFF2-40B4-BE49-F238E27FC236}">
                    <a16:creationId xmlns:a16="http://schemas.microsoft.com/office/drawing/2014/main" id="{DC222096-13FD-D043-AEBD-D5156010DE11}"/>
                  </a:ext>
                </a:extLst>
              </p:cNvPr>
              <p:cNvPicPr/>
              <p:nvPr/>
            </p:nvPicPr>
            <p:blipFill>
              <a:blip r:embed="rId3"/>
              <a:stretch>
                <a:fillRect/>
              </a:stretch>
            </p:blipFill>
            <p:spPr>
              <a:xfrm>
                <a:off x="6686293" y="1524607"/>
                <a:ext cx="39240" cy="30960"/>
              </a:xfrm>
              <a:prstGeom prst="rect">
                <a:avLst/>
              </a:prstGeom>
            </p:spPr>
          </p:pic>
        </mc:Fallback>
      </mc:AlternateContent>
    </p:spTree>
    <p:extLst>
      <p:ext uri="{BB962C8B-B14F-4D97-AF65-F5344CB8AC3E}">
        <p14:creationId xmlns:p14="http://schemas.microsoft.com/office/powerpoint/2010/main" val="117300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E6E2647-351D-BE49-BC4B-698A8004223D}"/>
              </a:ext>
            </a:extLst>
          </p:cNvPr>
          <p:cNvSpPr txBox="1"/>
          <p:nvPr/>
        </p:nvSpPr>
        <p:spPr>
          <a:xfrm>
            <a:off x="1595192" y="3170529"/>
            <a:ext cx="3068248" cy="577035"/>
          </a:xfrm>
          <a:prstGeom prst="rect">
            <a:avLst/>
          </a:prstGeom>
        </p:spPr>
        <p:txBody>
          <a:bodyPr vert="horz" wrap="square" lIns="0" tIns="7701" rIns="0" bIns="0" rtlCol="0">
            <a:spAutoFit/>
          </a:bodyPr>
          <a:lstStyle/>
          <a:p>
            <a:pPr marL="7701">
              <a:spcBef>
                <a:spcPts val="61"/>
              </a:spcBef>
            </a:pPr>
            <a:r>
              <a:rPr sz="3699" b="1" dirty="0">
                <a:solidFill>
                  <a:srgbClr val="FFFFFF"/>
                </a:solidFill>
                <a:latin typeface="Tahoma" panose="020B0604030504040204" pitchFamily="34" charset="0"/>
                <a:cs typeface="Tahoma" panose="020B0604030504040204" pitchFamily="34" charset="0"/>
              </a:rPr>
              <a:t>THANK</a:t>
            </a:r>
            <a:r>
              <a:rPr sz="3699" b="1" spc="-88" dirty="0">
                <a:solidFill>
                  <a:srgbClr val="FFFFFF"/>
                </a:solidFill>
                <a:latin typeface="Tahoma" panose="020B0604030504040204" pitchFamily="34" charset="0"/>
                <a:cs typeface="Tahoma" panose="020B0604030504040204" pitchFamily="34" charset="0"/>
              </a:rPr>
              <a:t> </a:t>
            </a:r>
            <a:r>
              <a:rPr sz="3699" b="1" spc="-52" dirty="0">
                <a:solidFill>
                  <a:srgbClr val="FFFFFF"/>
                </a:solidFill>
                <a:latin typeface="Tahoma" panose="020B0604030504040204" pitchFamily="34" charset="0"/>
                <a:cs typeface="Tahoma" panose="020B0604030504040204" pitchFamily="34" charset="0"/>
              </a:rPr>
              <a:t>YOU</a:t>
            </a:r>
            <a:r>
              <a:rPr lang="en-US" sz="3699" b="1" spc="-52" dirty="0">
                <a:solidFill>
                  <a:srgbClr val="FFFFFF"/>
                </a:solidFill>
                <a:latin typeface="Tahoma" panose="020B0604030504040204" pitchFamily="34" charset="0"/>
                <a:cs typeface="Tahoma" panose="020B0604030504040204" pitchFamily="34" charset="0"/>
              </a:rPr>
              <a:t>,</a:t>
            </a:r>
            <a:endParaRPr sz="3699" b="1" dirty="0">
              <a:latin typeface="Tahoma" panose="020B0604030504040204" pitchFamily="34" charset="0"/>
              <a:cs typeface="Tahoma" panose="020B0604030504040204" pitchFamily="34" charset="0"/>
            </a:endParaRPr>
          </a:p>
        </p:txBody>
      </p:sp>
      <p:sp>
        <p:nvSpPr>
          <p:cNvPr id="3" name="object 3">
            <a:extLst>
              <a:ext uri="{FF2B5EF4-FFF2-40B4-BE49-F238E27FC236}">
                <a16:creationId xmlns:a16="http://schemas.microsoft.com/office/drawing/2014/main" id="{1127AEA1-76F1-F64C-8133-DB1211C67541}"/>
              </a:ext>
            </a:extLst>
          </p:cNvPr>
          <p:cNvSpPr txBox="1"/>
          <p:nvPr/>
        </p:nvSpPr>
        <p:spPr>
          <a:xfrm>
            <a:off x="817952" y="4901634"/>
            <a:ext cx="4622728" cy="1665332"/>
          </a:xfrm>
          <a:prstGeom prst="rect">
            <a:avLst/>
          </a:prstGeom>
        </p:spPr>
        <p:txBody>
          <a:bodyPr vert="horz" wrap="square" lIns="0" tIns="96651" rIns="0" bIns="0" rtlCol="0">
            <a:spAutoFit/>
          </a:bodyPr>
          <a:lstStyle/>
          <a:p>
            <a:pPr marL="7701" marR="643442" algn="just"/>
            <a:r>
              <a:rPr lang="en-US" sz="1698" dirty="0">
                <a:solidFill>
                  <a:srgbClr val="FFFFFF"/>
                </a:solidFill>
                <a:latin typeface="ApexNew-Book"/>
                <a:cs typeface="ApexNew-Book"/>
              </a:rPr>
              <a:t>Transnet SOC Ltd </a:t>
            </a:r>
          </a:p>
          <a:p>
            <a:pPr marL="7701" marR="643442" algn="just"/>
            <a:r>
              <a:rPr lang="en-US" sz="1698" dirty="0">
                <a:solidFill>
                  <a:srgbClr val="FFFFFF"/>
                </a:solidFill>
                <a:latin typeface="ApexNew-Book"/>
                <a:cs typeface="ApexNew-Book"/>
              </a:rPr>
              <a:t>9 Country Estate Drive</a:t>
            </a:r>
          </a:p>
          <a:p>
            <a:pPr marL="7701" marR="643442" algn="just"/>
            <a:r>
              <a:rPr lang="en-US" sz="1698" dirty="0">
                <a:solidFill>
                  <a:srgbClr val="FFFFFF"/>
                </a:solidFill>
                <a:latin typeface="ApexNew-Book"/>
                <a:cs typeface="ApexNew-Book"/>
              </a:rPr>
              <a:t>Waterfall Business Estate</a:t>
            </a:r>
          </a:p>
          <a:p>
            <a:pPr marL="7701" marR="643442" algn="just"/>
            <a:r>
              <a:rPr lang="en-US" sz="1698" dirty="0" err="1">
                <a:solidFill>
                  <a:srgbClr val="FFFFFF"/>
                </a:solidFill>
                <a:latin typeface="ApexNew-Book"/>
                <a:cs typeface="ApexNew-Book"/>
              </a:rPr>
              <a:t>Midrand</a:t>
            </a:r>
            <a:r>
              <a:rPr lang="en-US" sz="1698" dirty="0">
                <a:solidFill>
                  <a:srgbClr val="FFFFFF"/>
                </a:solidFill>
                <a:latin typeface="ApexNew-Book"/>
                <a:cs typeface="ApexNew-Book"/>
              </a:rPr>
              <a:t>, 1662</a:t>
            </a:r>
          </a:p>
          <a:p>
            <a:pPr marL="7701" marR="643442" algn="just"/>
            <a:r>
              <a:rPr lang="en-US" sz="1698" dirty="0">
                <a:solidFill>
                  <a:srgbClr val="FFFFFF"/>
                </a:solidFill>
                <a:latin typeface="ApexNew-Book"/>
                <a:cs typeface="ApexNew-Book"/>
              </a:rPr>
              <a:t>+ 27 (11) 308 2313</a:t>
            </a:r>
          </a:p>
          <a:p>
            <a:pPr marL="7701" marR="643442" algn="just"/>
            <a:r>
              <a:rPr lang="en-US" sz="1698" b="1" dirty="0">
                <a:solidFill>
                  <a:srgbClr val="FFFFFF"/>
                </a:solidFill>
                <a:latin typeface="ApexNew-Book"/>
                <a:cs typeface="ApexNew-Book"/>
              </a:rPr>
              <a:t>Portia.Derby@Transnet.net</a:t>
            </a:r>
            <a:endParaRPr sz="1698" b="1" dirty="0">
              <a:latin typeface="ApexNew-Book"/>
              <a:cs typeface="ApexNew-Book"/>
            </a:endParaRPr>
          </a:p>
        </p:txBody>
      </p:sp>
      <p:sp>
        <p:nvSpPr>
          <p:cNvPr id="4" name="object 2">
            <a:extLst>
              <a:ext uri="{FF2B5EF4-FFF2-40B4-BE49-F238E27FC236}">
                <a16:creationId xmlns:a16="http://schemas.microsoft.com/office/drawing/2014/main" id="{1E6E2647-351D-BE49-BC4B-698A8004223D}"/>
              </a:ext>
            </a:extLst>
          </p:cNvPr>
          <p:cNvSpPr txBox="1"/>
          <p:nvPr/>
        </p:nvSpPr>
        <p:spPr>
          <a:xfrm>
            <a:off x="1595192" y="3747564"/>
            <a:ext cx="3551575" cy="577035"/>
          </a:xfrm>
          <a:prstGeom prst="rect">
            <a:avLst/>
          </a:prstGeom>
        </p:spPr>
        <p:txBody>
          <a:bodyPr vert="horz" wrap="square" lIns="0" tIns="7701" rIns="0" bIns="0" rtlCol="0">
            <a:spAutoFit/>
          </a:bodyPr>
          <a:lstStyle/>
          <a:p>
            <a:pPr marL="7701">
              <a:spcBef>
                <a:spcPts val="61"/>
              </a:spcBef>
            </a:pPr>
            <a:r>
              <a:rPr lang="en-US" sz="3699" b="1" dirty="0">
                <a:solidFill>
                  <a:schemeClr val="bg1"/>
                </a:solidFill>
                <a:latin typeface="Tahoma" panose="020B0604030504040204" pitchFamily="34" charset="0"/>
                <a:cs typeface="Tahoma" panose="020B0604030504040204" pitchFamily="34" charset="0"/>
              </a:rPr>
              <a:t>NGIYABONGA </a:t>
            </a:r>
            <a:endParaRPr sz="3699" b="1" dirty="0">
              <a:solidFill>
                <a:schemeClr val="bg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259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A3D7-5424-4DBA-B1C2-7D82415F88C2}"/>
              </a:ext>
            </a:extLst>
          </p:cNvPr>
          <p:cNvSpPr>
            <a:spLocks noGrp="1"/>
          </p:cNvSpPr>
          <p:nvPr>
            <p:ph type="title"/>
          </p:nvPr>
        </p:nvSpPr>
        <p:spPr>
          <a:xfrm>
            <a:off x="1833367" y="900444"/>
            <a:ext cx="9291310" cy="720105"/>
          </a:xfrm>
        </p:spPr>
        <p:txBody>
          <a:bodyPr/>
          <a:lstStyle/>
          <a:p>
            <a:r>
              <a:rPr lang="en-GB" dirty="0"/>
              <a:t>CONTENTS</a:t>
            </a:r>
          </a:p>
        </p:txBody>
      </p:sp>
      <p:sp>
        <p:nvSpPr>
          <p:cNvPr id="3" name="Subtitle 2">
            <a:extLst>
              <a:ext uri="{FF2B5EF4-FFF2-40B4-BE49-F238E27FC236}">
                <a16:creationId xmlns:a16="http://schemas.microsoft.com/office/drawing/2014/main" id="{9C39B2CC-F234-4C0C-A37C-242E6C178DCE}"/>
              </a:ext>
            </a:extLst>
          </p:cNvPr>
          <p:cNvSpPr>
            <a:spLocks noGrp="1"/>
          </p:cNvSpPr>
          <p:nvPr>
            <p:ph type="subTitle" idx="1"/>
          </p:nvPr>
        </p:nvSpPr>
        <p:spPr>
          <a:xfrm>
            <a:off x="1833367" y="1528355"/>
            <a:ext cx="9291310" cy="4711038"/>
          </a:xfrm>
        </p:spPr>
        <p:txBody>
          <a:bodyPr/>
          <a:lstStyle/>
          <a:p>
            <a:pPr marL="160517" indent="-342900">
              <a:buAutoNum type="arabicPeriod"/>
            </a:pPr>
            <a:r>
              <a:rPr lang="en-GB" sz="1600" b="1" dirty="0">
                <a:solidFill>
                  <a:schemeClr val="accent5"/>
                </a:solidFill>
              </a:rPr>
              <a:t>Economic Overview: </a:t>
            </a:r>
          </a:p>
          <a:p>
            <a:pPr marL="285750" indent="-285750">
              <a:buFont typeface="Arial" panose="020B0604020202020204" pitchFamily="34" charset="0"/>
              <a:buChar char="•"/>
            </a:pPr>
            <a:r>
              <a:rPr lang="en-GB" sz="1600" dirty="0">
                <a:solidFill>
                  <a:schemeClr val="bg1">
                    <a:lumMod val="50000"/>
                  </a:schemeClr>
                </a:solidFill>
              </a:rPr>
              <a:t>The Great Depression vs the Great Lockdown</a:t>
            </a:r>
          </a:p>
          <a:p>
            <a:pPr marL="285750" indent="-285750">
              <a:buFont typeface="Arial" panose="020B0604020202020204" pitchFamily="34" charset="0"/>
              <a:buChar char="•"/>
            </a:pPr>
            <a:r>
              <a:rPr lang="en-GB" sz="1600" dirty="0">
                <a:solidFill>
                  <a:schemeClr val="bg1">
                    <a:lumMod val="50000"/>
                  </a:schemeClr>
                </a:solidFill>
              </a:rPr>
              <a:t>The Great Lockdown: An economic anomaly </a:t>
            </a:r>
          </a:p>
          <a:p>
            <a:pPr marL="0" indent="0"/>
            <a:r>
              <a:rPr lang="en-GB" sz="1600" b="1" dirty="0">
                <a:solidFill>
                  <a:schemeClr val="accent5"/>
                </a:solidFill>
              </a:rPr>
              <a:t>2. Distorted supply chains as a result of COVID19</a:t>
            </a:r>
          </a:p>
          <a:p>
            <a:pPr marL="285750" indent="-285750">
              <a:buFont typeface="Arial" panose="020B0604020202020204" pitchFamily="34" charset="0"/>
              <a:buChar char="•"/>
            </a:pPr>
            <a:r>
              <a:rPr lang="en-GB" sz="1600" dirty="0">
                <a:solidFill>
                  <a:schemeClr val="bg1">
                    <a:lumMod val="50000"/>
                  </a:schemeClr>
                </a:solidFill>
              </a:rPr>
              <a:t>Negative impact on international trade</a:t>
            </a:r>
          </a:p>
          <a:p>
            <a:pPr marL="285750" indent="-285750">
              <a:buFont typeface="Arial" panose="020B0604020202020204" pitchFamily="34" charset="0"/>
              <a:buChar char="•"/>
            </a:pPr>
            <a:r>
              <a:rPr lang="en-GB" sz="1600" dirty="0">
                <a:solidFill>
                  <a:schemeClr val="bg1">
                    <a:lumMod val="50000"/>
                  </a:schemeClr>
                </a:solidFill>
              </a:rPr>
              <a:t>Impact on the South African economy</a:t>
            </a:r>
          </a:p>
          <a:p>
            <a:pPr marL="285750" indent="-285750">
              <a:buFont typeface="Arial" panose="020B0604020202020204" pitchFamily="34" charset="0"/>
              <a:buChar char="•"/>
            </a:pPr>
            <a:r>
              <a:rPr lang="en-GB" sz="1600" dirty="0">
                <a:solidFill>
                  <a:schemeClr val="bg1">
                    <a:lumMod val="50000"/>
                  </a:schemeClr>
                </a:solidFill>
              </a:rPr>
              <a:t>Domestic growth: the catalyst for economic growth</a:t>
            </a:r>
          </a:p>
          <a:p>
            <a:r>
              <a:rPr lang="en-GB" sz="1600" b="1" dirty="0">
                <a:solidFill>
                  <a:schemeClr val="accent5"/>
                </a:solidFill>
              </a:rPr>
              <a:t>3. Transnet SOC Ltd uniquely positioned to benefit from growth</a:t>
            </a:r>
            <a:endParaRPr lang="en-GB" sz="1600" dirty="0">
              <a:solidFill>
                <a:schemeClr val="bg1">
                  <a:lumMod val="50000"/>
                </a:schemeClr>
              </a:solidFill>
            </a:endParaRPr>
          </a:p>
          <a:p>
            <a:pPr marL="103367" indent="-285750">
              <a:buFont typeface="Arial" panose="020B0604020202020204" pitchFamily="34" charset="0"/>
              <a:buChar char="•"/>
            </a:pPr>
            <a:r>
              <a:rPr lang="en-GB" sz="1600" dirty="0">
                <a:solidFill>
                  <a:schemeClr val="bg1">
                    <a:lumMod val="50000"/>
                  </a:schemeClr>
                </a:solidFill>
              </a:rPr>
              <a:t>Transnet projects in the Western Cape  </a:t>
            </a:r>
          </a:p>
          <a:p>
            <a:pPr marL="0" indent="0"/>
            <a:r>
              <a:rPr lang="en-GB" sz="1600" b="1" dirty="0">
                <a:solidFill>
                  <a:schemeClr val="accent5"/>
                </a:solidFill>
              </a:rPr>
              <a:t>4. Our Response to COVID-19</a:t>
            </a:r>
          </a:p>
          <a:p>
            <a:pPr marL="103367" indent="-285750">
              <a:buFont typeface="Arial" panose="020B0604020202020204" pitchFamily="34" charset="0"/>
              <a:buChar char="•"/>
            </a:pPr>
            <a:endParaRPr lang="en-GB" sz="1600" dirty="0">
              <a:solidFill>
                <a:schemeClr val="bg1">
                  <a:lumMod val="50000"/>
                </a:schemeClr>
              </a:solidFill>
            </a:endParaRPr>
          </a:p>
          <a:p>
            <a:endParaRPr lang="en-GB" sz="1600" b="1" dirty="0">
              <a:solidFill>
                <a:schemeClr val="accent5"/>
              </a:solidFill>
            </a:endParaRPr>
          </a:p>
        </p:txBody>
      </p:sp>
    </p:spTree>
    <p:extLst>
      <p:ext uri="{BB962C8B-B14F-4D97-AF65-F5344CB8AC3E}">
        <p14:creationId xmlns:p14="http://schemas.microsoft.com/office/powerpoint/2010/main" val="156064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19">
            <a:extLst>
              <a:ext uri="{FF2B5EF4-FFF2-40B4-BE49-F238E27FC236}">
                <a16:creationId xmlns:a16="http://schemas.microsoft.com/office/drawing/2014/main" id="{8751AB7E-27F9-4E0A-A9F0-793EFEC75794}"/>
              </a:ext>
            </a:extLst>
          </p:cNvPr>
          <p:cNvSpPr txBox="1"/>
          <p:nvPr/>
        </p:nvSpPr>
        <p:spPr>
          <a:xfrm>
            <a:off x="1050820" y="6343699"/>
            <a:ext cx="4475034" cy="108624"/>
          </a:xfrm>
          <a:prstGeom prst="rect">
            <a:avLst/>
          </a:prstGeom>
        </p:spPr>
        <p:txBody>
          <a:bodyPr vert="horz" wrap="square" lIns="0" tIns="4512" rIns="0" bIns="0" rtlCol="0">
            <a:spAutoFit/>
          </a:bodyPr>
          <a:lstStyle/>
          <a:p>
            <a:pPr marL="7521" marR="3008">
              <a:lnSpc>
                <a:spcPct val="104200"/>
              </a:lnSpc>
              <a:spcBef>
                <a:spcPts val="36"/>
              </a:spcBef>
            </a:pPr>
            <a:r>
              <a:rPr sz="711" spc="9" dirty="0">
                <a:solidFill>
                  <a:srgbClr val="A3A6A9"/>
                </a:solidFill>
                <a:latin typeface="Tahoma" panose="020B0604030504040204" pitchFamily="34" charset="0"/>
                <a:cs typeface="Tahoma" panose="020B0604030504040204" pitchFamily="34" charset="0"/>
              </a:rPr>
              <a:t>Source</a:t>
            </a:r>
            <a:r>
              <a:rPr lang="en-US" sz="711" spc="9" dirty="0">
                <a:solidFill>
                  <a:srgbClr val="A3A6A9"/>
                </a:solidFill>
                <a:latin typeface="Tahoma" panose="020B0604030504040204" pitchFamily="34" charset="0"/>
                <a:cs typeface="Tahoma" panose="020B0604030504040204" pitchFamily="34" charset="0"/>
              </a:rPr>
              <a:t>s: US Forbes Magazine.  2020; University System of Georgia, 1930s  </a:t>
            </a:r>
            <a:endParaRPr sz="711" dirty="0">
              <a:latin typeface="Tahoma" panose="020B0604030504040204" pitchFamily="34" charset="0"/>
              <a:cs typeface="Tahoma" panose="020B0604030504040204" pitchFamily="34" charset="0"/>
            </a:endParaRPr>
          </a:p>
        </p:txBody>
      </p:sp>
      <p:sp>
        <p:nvSpPr>
          <p:cNvPr id="10" name="Title 1">
            <a:extLst>
              <a:ext uri="{FF2B5EF4-FFF2-40B4-BE49-F238E27FC236}">
                <a16:creationId xmlns:a16="http://schemas.microsoft.com/office/drawing/2014/main" id="{F946A3D7-5424-4DBA-B1C2-7D82415F88C2}"/>
              </a:ext>
            </a:extLst>
          </p:cNvPr>
          <p:cNvSpPr txBox="1">
            <a:spLocks/>
          </p:cNvSpPr>
          <p:nvPr/>
        </p:nvSpPr>
        <p:spPr>
          <a:xfrm>
            <a:off x="569086" y="248688"/>
            <a:ext cx="9291310" cy="720105"/>
          </a:xfrm>
          <a:prstGeom prst="rect">
            <a:avLst/>
          </a:prstGeom>
        </p:spPr>
        <p:txBody>
          <a:bodyPr vert="horz" lIns="0" tIns="0" rIns="0" bIns="0" rtlCol="0" anchor="b">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dirty="0">
                <a:latin typeface="+mj-lt"/>
              </a:rPr>
              <a:t>The Great Depression vs the Great Lockdown </a:t>
            </a:r>
          </a:p>
        </p:txBody>
      </p:sp>
      <p:sp>
        <p:nvSpPr>
          <p:cNvPr id="11" name="Rectangle 10"/>
          <p:cNvSpPr/>
          <p:nvPr/>
        </p:nvSpPr>
        <p:spPr>
          <a:xfrm>
            <a:off x="569086" y="1117514"/>
            <a:ext cx="11089515" cy="646331"/>
          </a:xfrm>
          <a:prstGeom prst="rect">
            <a:avLst/>
          </a:prstGeom>
        </p:spPr>
        <p:txBody>
          <a:bodyPr wrap="square">
            <a:spAutoFit/>
          </a:bodyPr>
          <a:lstStyle/>
          <a:p>
            <a:r>
              <a:rPr lang="en-US" dirty="0">
                <a:solidFill>
                  <a:schemeClr val="accent5"/>
                </a:solidFill>
              </a:rPr>
              <a:t>For the first time since the Great Depression both advanced economies, emerging market and developing economies are in recession.</a:t>
            </a:r>
            <a:endParaRPr lang="en-GB" dirty="0">
              <a:solidFill>
                <a:schemeClr val="accent5"/>
              </a:solidFill>
              <a:latin typeface="+mj-lt"/>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753" y="2190631"/>
            <a:ext cx="5459313" cy="3896839"/>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904" y="2190631"/>
            <a:ext cx="5207697" cy="3896839"/>
          </a:xfrm>
          <a:prstGeom prst="rect">
            <a:avLst/>
          </a:prstGeom>
        </p:spPr>
      </p:pic>
      <p:sp>
        <p:nvSpPr>
          <p:cNvPr id="28" name="TextBox 27"/>
          <p:cNvSpPr txBox="1"/>
          <p:nvPr/>
        </p:nvSpPr>
        <p:spPr>
          <a:xfrm>
            <a:off x="741071" y="1842139"/>
            <a:ext cx="4225335" cy="276999"/>
          </a:xfrm>
          <a:prstGeom prst="rect">
            <a:avLst/>
          </a:prstGeom>
          <a:noFill/>
        </p:spPr>
        <p:txBody>
          <a:bodyPr wrap="square" rtlCol="0">
            <a:spAutoFit/>
          </a:bodyPr>
          <a:lstStyle/>
          <a:p>
            <a:r>
              <a:rPr lang="en-US" sz="1200" b="1" dirty="0">
                <a:solidFill>
                  <a:schemeClr val="accent5"/>
                </a:solidFill>
              </a:rPr>
              <a:t>The Great Depression, 1930s</a:t>
            </a:r>
            <a:endParaRPr lang="en-ZA" sz="1200" b="1" dirty="0">
              <a:solidFill>
                <a:schemeClr val="accent5"/>
              </a:solidFill>
            </a:endParaRPr>
          </a:p>
        </p:txBody>
      </p:sp>
      <p:sp>
        <p:nvSpPr>
          <p:cNvPr id="29" name="TextBox 28"/>
          <p:cNvSpPr txBox="1"/>
          <p:nvPr/>
        </p:nvSpPr>
        <p:spPr>
          <a:xfrm>
            <a:off x="6450904" y="1842139"/>
            <a:ext cx="4225335" cy="276999"/>
          </a:xfrm>
          <a:prstGeom prst="rect">
            <a:avLst/>
          </a:prstGeom>
          <a:noFill/>
        </p:spPr>
        <p:txBody>
          <a:bodyPr wrap="square" rtlCol="0">
            <a:spAutoFit/>
          </a:bodyPr>
          <a:lstStyle/>
          <a:p>
            <a:r>
              <a:rPr lang="en-US" sz="1200" b="1" dirty="0">
                <a:solidFill>
                  <a:schemeClr val="accent5"/>
                </a:solidFill>
              </a:rPr>
              <a:t>The Great Lockdown, 2020</a:t>
            </a:r>
            <a:endParaRPr lang="en-ZA" sz="1200" b="1" dirty="0">
              <a:solidFill>
                <a:schemeClr val="accent5"/>
              </a:solidFill>
            </a:endParaRPr>
          </a:p>
        </p:txBody>
      </p:sp>
    </p:spTree>
    <p:extLst>
      <p:ext uri="{BB962C8B-B14F-4D97-AF65-F5344CB8AC3E}">
        <p14:creationId xmlns:p14="http://schemas.microsoft.com/office/powerpoint/2010/main" val="15019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F1DE33C-15A4-4B51-B5B0-103523929E84}"/>
              </a:ext>
            </a:extLst>
          </p:cNvPr>
          <p:cNvSpPr>
            <a:spLocks noGrp="1"/>
          </p:cNvSpPr>
          <p:nvPr>
            <p:ph type="ctrTitle"/>
          </p:nvPr>
        </p:nvSpPr>
        <p:spPr>
          <a:xfrm>
            <a:off x="569086" y="346253"/>
            <a:ext cx="9913536" cy="661832"/>
          </a:xfrm>
        </p:spPr>
        <p:txBody>
          <a:bodyPr/>
          <a:lstStyle/>
          <a:p>
            <a:r>
              <a:rPr lang="en-GB" dirty="0">
                <a:latin typeface="+mj-lt"/>
              </a:rPr>
              <a:t>The Great Lockdown: an economic anomaly </a:t>
            </a:r>
          </a:p>
        </p:txBody>
      </p:sp>
      <p:graphicFrame>
        <p:nvGraphicFramePr>
          <p:cNvPr id="16" name="Table 15"/>
          <p:cNvGraphicFramePr>
            <a:graphicFrameLocks noGrp="1"/>
          </p:cNvGraphicFramePr>
          <p:nvPr>
            <p:extLst>
              <p:ext uri="{D42A27DB-BD31-4B8C-83A1-F6EECF244321}">
                <p14:modId xmlns:p14="http://schemas.microsoft.com/office/powerpoint/2010/main" val="110038988"/>
              </p:ext>
            </p:extLst>
          </p:nvPr>
        </p:nvGraphicFramePr>
        <p:xfrm>
          <a:off x="859102" y="1540860"/>
          <a:ext cx="5554224" cy="4564542"/>
        </p:xfrm>
        <a:graphic>
          <a:graphicData uri="http://schemas.openxmlformats.org/drawingml/2006/table">
            <a:tbl>
              <a:tblPr firstRow="1" bandRow="1">
                <a:tableStyleId>{3B4B98B0-60AC-42C2-AFA5-B58CD77FA1E5}</a:tableStyleId>
              </a:tblPr>
              <a:tblGrid>
                <a:gridCol w="2616084">
                  <a:extLst>
                    <a:ext uri="{9D8B030D-6E8A-4147-A177-3AD203B41FA5}">
                      <a16:colId xmlns:a16="http://schemas.microsoft.com/office/drawing/2014/main" val="20000"/>
                    </a:ext>
                  </a:extLst>
                </a:gridCol>
                <a:gridCol w="979380">
                  <a:extLst>
                    <a:ext uri="{9D8B030D-6E8A-4147-A177-3AD203B41FA5}">
                      <a16:colId xmlns:a16="http://schemas.microsoft.com/office/drawing/2014/main" val="20002"/>
                    </a:ext>
                  </a:extLst>
                </a:gridCol>
                <a:gridCol w="979380">
                  <a:extLst>
                    <a:ext uri="{9D8B030D-6E8A-4147-A177-3AD203B41FA5}">
                      <a16:colId xmlns:a16="http://schemas.microsoft.com/office/drawing/2014/main" val="20003"/>
                    </a:ext>
                  </a:extLst>
                </a:gridCol>
                <a:gridCol w="979380">
                  <a:extLst>
                    <a:ext uri="{9D8B030D-6E8A-4147-A177-3AD203B41FA5}">
                      <a16:colId xmlns:a16="http://schemas.microsoft.com/office/drawing/2014/main" val="20004"/>
                    </a:ext>
                  </a:extLst>
                </a:gridCol>
              </a:tblGrid>
              <a:tr h="423249">
                <a:tc>
                  <a:txBody>
                    <a:bodyPr/>
                    <a:lstStyle/>
                    <a:p>
                      <a:pPr algn="ctr"/>
                      <a:r>
                        <a:rPr lang="en-US" sz="1000" dirty="0"/>
                        <a:t>Real</a:t>
                      </a:r>
                      <a:r>
                        <a:rPr lang="en-US" sz="1000" baseline="0" dirty="0"/>
                        <a:t> annual  % change</a:t>
                      </a:r>
                      <a:endParaRPr lang="en-ZA" sz="1000" b="1" dirty="0">
                        <a:latin typeface="+mn-lt"/>
                      </a:endParaRPr>
                    </a:p>
                  </a:txBody>
                  <a:tcPr/>
                </a:tc>
                <a:tc>
                  <a:txBody>
                    <a:bodyPr/>
                    <a:lstStyle/>
                    <a:p>
                      <a:pPr algn="ctr"/>
                      <a:r>
                        <a:rPr lang="en-US" sz="1000" dirty="0"/>
                        <a:t>2019</a:t>
                      </a:r>
                    </a:p>
                    <a:p>
                      <a:pPr algn="ctr"/>
                      <a:r>
                        <a:rPr lang="en-US" sz="1000" dirty="0"/>
                        <a:t>Actual</a:t>
                      </a:r>
                      <a:endParaRPr lang="en-ZA" sz="1000" b="1" dirty="0">
                        <a:latin typeface="+mn-lt"/>
                      </a:endParaRPr>
                    </a:p>
                  </a:txBody>
                  <a:tcPr/>
                </a:tc>
                <a:tc>
                  <a:txBody>
                    <a:bodyPr/>
                    <a:lstStyle/>
                    <a:p>
                      <a:pPr algn="ctr"/>
                      <a:r>
                        <a:rPr lang="en-US" sz="1000" dirty="0"/>
                        <a:t>2020</a:t>
                      </a:r>
                    </a:p>
                    <a:p>
                      <a:pPr algn="ctr"/>
                      <a:r>
                        <a:rPr lang="en-US" sz="1000" dirty="0"/>
                        <a:t>Forecast</a:t>
                      </a:r>
                      <a:endParaRPr lang="en-ZA" sz="1000" b="1" dirty="0">
                        <a:latin typeface="+mn-lt"/>
                      </a:endParaRPr>
                    </a:p>
                  </a:txBody>
                  <a:tcPr/>
                </a:tc>
                <a:tc>
                  <a:txBody>
                    <a:bodyPr/>
                    <a:lstStyle/>
                    <a:p>
                      <a:pPr algn="ctr"/>
                      <a:r>
                        <a:rPr lang="en-US" sz="1000" dirty="0"/>
                        <a:t>2021</a:t>
                      </a:r>
                    </a:p>
                    <a:p>
                      <a:pPr algn="ctr"/>
                      <a:r>
                        <a:rPr lang="en-US" sz="1000" dirty="0"/>
                        <a:t>Forecast</a:t>
                      </a:r>
                      <a:endParaRPr lang="en-ZA" sz="1000" b="1" dirty="0">
                        <a:latin typeface="+mn-lt"/>
                      </a:endParaRPr>
                    </a:p>
                  </a:txBody>
                  <a:tcPr/>
                </a:tc>
                <a:extLst>
                  <a:ext uri="{0D108BD9-81ED-4DB2-BD59-A6C34878D82A}">
                    <a16:rowId xmlns:a16="http://schemas.microsoft.com/office/drawing/2014/main" val="10000"/>
                  </a:ext>
                </a:extLst>
              </a:tr>
              <a:tr h="205520">
                <a:tc>
                  <a:txBody>
                    <a:bodyPr/>
                    <a:lstStyle/>
                    <a:p>
                      <a:pPr algn="l" fontAlgn="b"/>
                      <a:r>
                        <a:rPr lang="en-ZA" sz="1000" u="none" strike="noStrike" dirty="0">
                          <a:effectLst/>
                        </a:rPr>
                        <a:t>Advanced Economies</a:t>
                      </a:r>
                      <a:endParaRPr lang="en-ZA" sz="1000" b="1"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1.7</a:t>
                      </a:r>
                      <a:endParaRPr lang="en-ZA" sz="1200" b="1"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-6.1</a:t>
                      </a:r>
                      <a:endParaRPr lang="en-ZA" sz="12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4.5</a:t>
                      </a:r>
                      <a:endParaRPr lang="en-ZA" sz="12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2"/>
                  </a:ext>
                </a:extLst>
              </a:tr>
              <a:tr h="205520">
                <a:tc>
                  <a:txBody>
                    <a:bodyPr/>
                    <a:lstStyle/>
                    <a:p>
                      <a:pPr algn="l" fontAlgn="b"/>
                      <a:r>
                        <a:rPr lang="en-ZA" sz="1000" u="none" strike="noStrike" dirty="0">
                          <a:effectLst/>
                        </a:rPr>
                        <a:t>United</a:t>
                      </a:r>
                      <a:r>
                        <a:rPr lang="en-ZA" sz="1000" u="none" strike="noStrike" baseline="0" dirty="0">
                          <a:effectLst/>
                        </a:rPr>
                        <a:t> States</a:t>
                      </a:r>
                      <a:endParaRPr lang="en-ZA" sz="1000" b="0"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2.3</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-5.9</a:t>
                      </a:r>
                      <a:endParaRPr lang="en-ZA" sz="12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4.7</a:t>
                      </a:r>
                      <a:endParaRPr lang="en-ZA" sz="12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3"/>
                  </a:ext>
                </a:extLst>
              </a:tr>
              <a:tr h="205520">
                <a:tc>
                  <a:txBody>
                    <a:bodyPr/>
                    <a:lstStyle/>
                    <a:p>
                      <a:pPr algn="l" fontAlgn="b"/>
                      <a:r>
                        <a:rPr lang="en-ZA" sz="1000" u="none" strike="noStrike" dirty="0">
                          <a:effectLst/>
                        </a:rPr>
                        <a:t>Euro Area</a:t>
                      </a:r>
                      <a:endParaRPr lang="en-ZA" sz="1000" b="1"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1.2</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-7.5</a:t>
                      </a:r>
                      <a:endParaRPr lang="en-ZA" sz="12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4.7</a:t>
                      </a:r>
                      <a:endParaRPr lang="en-ZA" sz="12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r h="258818">
                <a:tc>
                  <a:txBody>
                    <a:bodyPr/>
                    <a:lstStyle/>
                    <a:p>
                      <a:pPr algn="l" fontAlgn="b"/>
                      <a:r>
                        <a:rPr lang="en-ZA" sz="1000" u="none" strike="noStrike" dirty="0">
                          <a:effectLst/>
                        </a:rPr>
                        <a:t>Japan</a:t>
                      </a:r>
                      <a:endParaRPr lang="en-ZA" sz="1000" b="0"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0.7</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-5.2</a:t>
                      </a:r>
                      <a:endParaRPr lang="en-ZA" sz="12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3.0</a:t>
                      </a:r>
                      <a:endParaRPr lang="en-ZA" sz="12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5"/>
                  </a:ext>
                </a:extLst>
              </a:tr>
              <a:tr h="205520">
                <a:tc>
                  <a:txBody>
                    <a:bodyPr/>
                    <a:lstStyle/>
                    <a:p>
                      <a:pPr algn="l" fontAlgn="b"/>
                      <a:r>
                        <a:rPr lang="en-ZA" sz="1000" u="none" strike="noStrike" dirty="0">
                          <a:effectLst/>
                        </a:rPr>
                        <a:t>United Kingdom</a:t>
                      </a:r>
                      <a:endParaRPr lang="en-ZA" sz="1000" b="0"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1.4</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-6.5</a:t>
                      </a:r>
                      <a:endParaRPr lang="en-ZA" sz="12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4.0</a:t>
                      </a:r>
                      <a:endParaRPr lang="en-ZA" sz="12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6"/>
                  </a:ext>
                </a:extLst>
              </a:tr>
              <a:tr h="335750">
                <a:tc>
                  <a:txBody>
                    <a:bodyPr/>
                    <a:lstStyle/>
                    <a:p>
                      <a:pPr algn="l" fontAlgn="b"/>
                      <a:r>
                        <a:rPr lang="en-ZA" sz="1000" u="none" strike="noStrike" dirty="0">
                          <a:effectLst/>
                        </a:rPr>
                        <a:t>Emerging and Developing Economies</a:t>
                      </a:r>
                      <a:endParaRPr lang="en-ZA" sz="1000" b="1" i="0" u="none" strike="noStrike" dirty="0">
                        <a:effectLst/>
                        <a:latin typeface="+mn-lt"/>
                      </a:endParaRPr>
                    </a:p>
                  </a:txBody>
                  <a:tcPr marL="9525" marR="9525" marT="9525" marB="0" anchor="ctr">
                    <a:solidFill>
                      <a:schemeClr val="tx1">
                        <a:lumMod val="95000"/>
                        <a:lumOff val="5000"/>
                        <a:alpha val="20000"/>
                      </a:schemeClr>
                    </a:solidFill>
                  </a:tcPr>
                </a:tc>
                <a:tc>
                  <a:txBody>
                    <a:bodyPr/>
                    <a:lstStyle/>
                    <a:p>
                      <a:pPr marL="0" algn="ctr" defTabSz="844083" rtl="0" eaLnBrk="1" fontAlgn="b" latinLnBrk="0" hangingPunct="1"/>
                      <a:r>
                        <a:rPr lang="en-ZA" sz="1200" u="none" strike="noStrike" kern="1200" dirty="0">
                          <a:effectLst/>
                        </a:rPr>
                        <a:t>3.7</a:t>
                      </a:r>
                      <a:endParaRPr lang="en-ZA" sz="1200" b="1" u="none" strike="noStrike" kern="1200" dirty="0">
                        <a:solidFill>
                          <a:schemeClr val="bg1">
                            <a:lumMod val="50000"/>
                          </a:schemeClr>
                        </a:solidFill>
                        <a:effectLst/>
                        <a:latin typeface="+mn-lt"/>
                        <a:ea typeface="+mn-ea"/>
                        <a:cs typeface="+mn-cs"/>
                      </a:endParaRPr>
                    </a:p>
                  </a:txBody>
                  <a:tcPr marL="9525" marR="9525" marT="9525" marB="0" anchor="ctr">
                    <a:solidFill>
                      <a:schemeClr val="tx1">
                        <a:lumMod val="95000"/>
                        <a:lumOff val="5000"/>
                        <a:alpha val="20000"/>
                      </a:schemeClr>
                    </a:solidFill>
                  </a:tcPr>
                </a:tc>
                <a:tc>
                  <a:txBody>
                    <a:bodyPr/>
                    <a:lstStyle/>
                    <a:p>
                      <a:pPr marL="0" algn="ctr" defTabSz="844083" rtl="0" eaLnBrk="1" fontAlgn="b" latinLnBrk="0" hangingPunct="1"/>
                      <a:r>
                        <a:rPr lang="en-ZA" sz="1200" u="none" strike="noStrike" kern="1200" dirty="0">
                          <a:effectLst/>
                        </a:rPr>
                        <a:t>-1.0</a:t>
                      </a:r>
                      <a:endParaRPr lang="en-ZA" sz="1200" b="1" u="none" strike="noStrike" kern="1200" dirty="0">
                        <a:solidFill>
                          <a:schemeClr val="tx1"/>
                        </a:solidFill>
                        <a:effectLst/>
                        <a:latin typeface="+mn-lt"/>
                        <a:ea typeface="+mn-ea"/>
                        <a:cs typeface="+mn-cs"/>
                      </a:endParaRPr>
                    </a:p>
                  </a:txBody>
                  <a:tcPr marL="9525" marR="9525" marT="9525" marB="0" anchor="ctr">
                    <a:solidFill>
                      <a:schemeClr val="tx1">
                        <a:lumMod val="95000"/>
                        <a:lumOff val="5000"/>
                        <a:alpha val="20000"/>
                      </a:schemeClr>
                    </a:solidFill>
                  </a:tcPr>
                </a:tc>
                <a:tc>
                  <a:txBody>
                    <a:bodyPr/>
                    <a:lstStyle/>
                    <a:p>
                      <a:pPr marL="0" algn="ctr" defTabSz="844083" rtl="0" eaLnBrk="1" fontAlgn="b" latinLnBrk="0" hangingPunct="1"/>
                      <a:r>
                        <a:rPr lang="en-ZA" sz="1200" u="none" strike="noStrike" kern="1200" dirty="0">
                          <a:effectLst/>
                        </a:rPr>
                        <a:t>6.6</a:t>
                      </a:r>
                      <a:endParaRPr lang="en-ZA" sz="1200" b="1" u="none" strike="noStrike" kern="1200" dirty="0">
                        <a:solidFill>
                          <a:schemeClr val="dk1"/>
                        </a:solidFill>
                        <a:effectLst/>
                        <a:latin typeface="+mn-lt"/>
                        <a:ea typeface="+mn-ea"/>
                        <a:cs typeface="+mn-cs"/>
                      </a:endParaRPr>
                    </a:p>
                  </a:txBody>
                  <a:tcPr marL="9525" marR="9525" marT="9525" marB="0" anchor="ctr">
                    <a:solidFill>
                      <a:schemeClr val="tx1">
                        <a:lumMod val="95000"/>
                        <a:lumOff val="5000"/>
                        <a:alpha val="20000"/>
                      </a:schemeClr>
                    </a:solidFill>
                  </a:tcPr>
                </a:tc>
                <a:extLst>
                  <a:ext uri="{0D108BD9-81ED-4DB2-BD59-A6C34878D82A}">
                    <a16:rowId xmlns:a16="http://schemas.microsoft.com/office/drawing/2014/main" val="10007"/>
                  </a:ext>
                </a:extLst>
              </a:tr>
              <a:tr h="205520">
                <a:tc>
                  <a:txBody>
                    <a:bodyPr/>
                    <a:lstStyle/>
                    <a:p>
                      <a:pPr algn="l" fontAlgn="b"/>
                      <a:r>
                        <a:rPr lang="en-US" sz="1000" u="none" strike="noStrike" dirty="0">
                          <a:effectLst/>
                        </a:rPr>
                        <a:t>China</a:t>
                      </a:r>
                      <a:endParaRPr lang="en-US" sz="1000" b="0" i="0" u="none" strike="noStrike" dirty="0">
                        <a:effectLst/>
                        <a:latin typeface="+mn-lt"/>
                      </a:endParaRPr>
                    </a:p>
                  </a:txBody>
                  <a:tcPr marL="9525" marR="9525" marT="9525" marB="0" anchor="ctr">
                    <a:solidFill>
                      <a:schemeClr val="accent5">
                        <a:alpha val="20000"/>
                      </a:schemeClr>
                    </a:solidFill>
                  </a:tcPr>
                </a:tc>
                <a:tc>
                  <a:txBody>
                    <a:bodyPr/>
                    <a:lstStyle/>
                    <a:p>
                      <a:pPr marL="0" algn="ctr" defTabSz="844083" rtl="0" eaLnBrk="1" fontAlgn="b" latinLnBrk="0" hangingPunct="1"/>
                      <a:r>
                        <a:rPr lang="en-ZA" sz="1200" u="none" strike="noStrike" kern="1200" dirty="0">
                          <a:effectLst/>
                        </a:rPr>
                        <a:t>6.1</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solidFill>
                      <a:schemeClr val="accent5">
                        <a:alpha val="20000"/>
                      </a:schemeClr>
                    </a:solidFill>
                  </a:tcPr>
                </a:tc>
                <a:tc>
                  <a:txBody>
                    <a:bodyPr/>
                    <a:lstStyle/>
                    <a:p>
                      <a:pPr marL="0" algn="ctr" defTabSz="844083" rtl="0" eaLnBrk="1" fontAlgn="b" latinLnBrk="0" hangingPunct="1"/>
                      <a:r>
                        <a:rPr lang="en-ZA" sz="1200" u="none" strike="noStrike" kern="1200" dirty="0">
                          <a:effectLst/>
                        </a:rPr>
                        <a:t>1.2</a:t>
                      </a:r>
                      <a:endParaRPr lang="en-ZA" sz="1200" b="0" u="none" strike="noStrike" kern="1200" dirty="0">
                        <a:solidFill>
                          <a:schemeClr val="tx1"/>
                        </a:solidFill>
                        <a:effectLst/>
                        <a:latin typeface="+mn-lt"/>
                        <a:ea typeface="+mn-ea"/>
                        <a:cs typeface="+mn-cs"/>
                      </a:endParaRPr>
                    </a:p>
                  </a:txBody>
                  <a:tcPr marL="9525" marR="9525" marT="9525" marB="0" anchor="ctr">
                    <a:solidFill>
                      <a:schemeClr val="accent5">
                        <a:alpha val="20000"/>
                      </a:schemeClr>
                    </a:solidFill>
                  </a:tcPr>
                </a:tc>
                <a:tc>
                  <a:txBody>
                    <a:bodyPr/>
                    <a:lstStyle/>
                    <a:p>
                      <a:pPr marL="0" algn="ctr" defTabSz="844083" rtl="0" eaLnBrk="1" fontAlgn="b" latinLnBrk="0" hangingPunct="1"/>
                      <a:r>
                        <a:rPr lang="en-ZA" sz="1200" u="none" strike="noStrike" kern="1200" dirty="0">
                          <a:effectLst/>
                        </a:rPr>
                        <a:t>9.2</a:t>
                      </a:r>
                      <a:endParaRPr lang="en-ZA" sz="1200" b="0" u="none" strike="noStrike" kern="1200" dirty="0">
                        <a:solidFill>
                          <a:schemeClr val="dk1"/>
                        </a:solidFill>
                        <a:effectLst/>
                        <a:latin typeface="+mn-lt"/>
                        <a:ea typeface="+mn-ea"/>
                        <a:cs typeface="+mn-cs"/>
                      </a:endParaRPr>
                    </a:p>
                  </a:txBody>
                  <a:tcPr marL="9525" marR="9525" marT="9525" marB="0" anchor="ctr">
                    <a:solidFill>
                      <a:schemeClr val="accent5">
                        <a:alpha val="20000"/>
                      </a:schemeClr>
                    </a:solidFill>
                  </a:tcPr>
                </a:tc>
                <a:extLst>
                  <a:ext uri="{0D108BD9-81ED-4DB2-BD59-A6C34878D82A}">
                    <a16:rowId xmlns:a16="http://schemas.microsoft.com/office/drawing/2014/main" val="10008"/>
                  </a:ext>
                </a:extLst>
              </a:tr>
              <a:tr h="205520">
                <a:tc>
                  <a:txBody>
                    <a:bodyPr/>
                    <a:lstStyle/>
                    <a:p>
                      <a:pPr algn="l" fontAlgn="b"/>
                      <a:r>
                        <a:rPr lang="en-US" sz="1000" u="none" strike="noStrike" dirty="0">
                          <a:effectLst/>
                        </a:rPr>
                        <a:t>India</a:t>
                      </a:r>
                      <a:endParaRPr lang="en-ZA" sz="1000" b="0"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4.2</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1.9</a:t>
                      </a:r>
                      <a:endParaRPr lang="en-ZA" sz="12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7.4</a:t>
                      </a:r>
                      <a:endParaRPr lang="en-ZA" sz="12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9"/>
                  </a:ext>
                </a:extLst>
              </a:tr>
              <a:tr h="205520">
                <a:tc>
                  <a:txBody>
                    <a:bodyPr/>
                    <a:lstStyle/>
                    <a:p>
                      <a:pPr algn="l" fontAlgn="b"/>
                      <a:r>
                        <a:rPr lang="en-ZA" sz="1000" u="none" strike="noStrike" dirty="0">
                          <a:effectLst/>
                        </a:rPr>
                        <a:t>Russia</a:t>
                      </a:r>
                      <a:endParaRPr lang="en-ZA" sz="1000" b="0"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1.3</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-5.5</a:t>
                      </a:r>
                      <a:endParaRPr lang="en-ZA" sz="12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3.5</a:t>
                      </a:r>
                      <a:endParaRPr lang="en-ZA" sz="12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10"/>
                  </a:ext>
                </a:extLst>
              </a:tr>
              <a:tr h="205520">
                <a:tc>
                  <a:txBody>
                    <a:bodyPr/>
                    <a:lstStyle/>
                    <a:p>
                      <a:pPr algn="l" fontAlgn="b"/>
                      <a:r>
                        <a:rPr lang="en-ZA" sz="1000" u="none" strike="noStrike" dirty="0">
                          <a:effectLst/>
                        </a:rPr>
                        <a:t>Brazil</a:t>
                      </a:r>
                      <a:endParaRPr lang="en-ZA" sz="1000" b="0"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1.1</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-5.3</a:t>
                      </a:r>
                      <a:endParaRPr lang="en-ZA" sz="12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2.9</a:t>
                      </a:r>
                      <a:endParaRPr lang="en-ZA" sz="12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11"/>
                  </a:ext>
                </a:extLst>
              </a:tr>
              <a:tr h="205520">
                <a:tc>
                  <a:txBody>
                    <a:bodyPr/>
                    <a:lstStyle/>
                    <a:p>
                      <a:pPr algn="l" fontAlgn="b"/>
                      <a:r>
                        <a:rPr lang="en-ZA" sz="1000" u="none" strike="noStrike" dirty="0">
                          <a:solidFill>
                            <a:schemeClr val="bg1"/>
                          </a:solidFill>
                          <a:effectLst/>
                        </a:rPr>
                        <a:t>South Africa</a:t>
                      </a:r>
                      <a:endParaRPr lang="en-ZA" sz="1000" b="0" i="0" u="none" strike="noStrike" dirty="0">
                        <a:solidFill>
                          <a:schemeClr val="bg1"/>
                        </a:solidFill>
                        <a:effectLst/>
                        <a:latin typeface="+mn-lt"/>
                      </a:endParaRPr>
                    </a:p>
                  </a:txBody>
                  <a:tcPr marL="9525" marR="9525" marT="9525" marB="0" anchor="ctr">
                    <a:solidFill>
                      <a:schemeClr val="accent5"/>
                    </a:solidFill>
                  </a:tcPr>
                </a:tc>
                <a:tc>
                  <a:txBody>
                    <a:bodyPr/>
                    <a:lstStyle/>
                    <a:p>
                      <a:pPr marL="0" algn="ctr" defTabSz="844083" rtl="0" eaLnBrk="1" fontAlgn="b" latinLnBrk="0" hangingPunct="1"/>
                      <a:r>
                        <a:rPr lang="en-ZA" sz="1200" u="none" strike="noStrike" kern="1200" dirty="0">
                          <a:solidFill>
                            <a:schemeClr val="bg1"/>
                          </a:solidFill>
                          <a:effectLst/>
                        </a:rPr>
                        <a:t>0.2</a:t>
                      </a:r>
                      <a:endParaRPr lang="en-ZA" sz="1200" b="0" u="none" strike="noStrike" kern="1200" dirty="0">
                        <a:solidFill>
                          <a:schemeClr val="bg1"/>
                        </a:solidFill>
                        <a:effectLst/>
                        <a:latin typeface="+mn-lt"/>
                        <a:ea typeface="+mn-ea"/>
                        <a:cs typeface="+mn-cs"/>
                      </a:endParaRPr>
                    </a:p>
                  </a:txBody>
                  <a:tcPr marL="9525" marR="9525" marT="9525" marB="0" anchor="ctr">
                    <a:solidFill>
                      <a:schemeClr val="accent5"/>
                    </a:solidFill>
                  </a:tcPr>
                </a:tc>
                <a:tc>
                  <a:txBody>
                    <a:bodyPr/>
                    <a:lstStyle/>
                    <a:p>
                      <a:pPr marL="0" algn="ctr" defTabSz="844083" rtl="0" eaLnBrk="1" fontAlgn="b" latinLnBrk="0" hangingPunct="1"/>
                      <a:r>
                        <a:rPr lang="en-ZA" sz="1200" u="none" strike="noStrike" kern="1200" dirty="0">
                          <a:solidFill>
                            <a:schemeClr val="bg1"/>
                          </a:solidFill>
                          <a:effectLst/>
                        </a:rPr>
                        <a:t>-5.8</a:t>
                      </a:r>
                      <a:endParaRPr lang="en-ZA" sz="1200" b="0" u="none" strike="noStrike" kern="1200" dirty="0">
                        <a:solidFill>
                          <a:schemeClr val="bg1"/>
                        </a:solidFill>
                        <a:effectLst/>
                        <a:latin typeface="+mn-lt"/>
                        <a:ea typeface="+mn-ea"/>
                        <a:cs typeface="+mn-cs"/>
                      </a:endParaRPr>
                    </a:p>
                  </a:txBody>
                  <a:tcPr marL="9525" marR="9525" marT="9525" marB="0" anchor="ctr">
                    <a:solidFill>
                      <a:schemeClr val="accent5"/>
                    </a:solidFill>
                  </a:tcPr>
                </a:tc>
                <a:tc>
                  <a:txBody>
                    <a:bodyPr/>
                    <a:lstStyle/>
                    <a:p>
                      <a:pPr marL="0" algn="ctr" defTabSz="844083" rtl="0" eaLnBrk="1" fontAlgn="b" latinLnBrk="0" hangingPunct="1"/>
                      <a:r>
                        <a:rPr lang="en-ZA" sz="1200" u="none" strike="noStrike" kern="1200" dirty="0">
                          <a:solidFill>
                            <a:schemeClr val="bg1"/>
                          </a:solidFill>
                          <a:effectLst/>
                        </a:rPr>
                        <a:t>4.0</a:t>
                      </a:r>
                      <a:endParaRPr lang="en-ZA" sz="1200" b="0" u="none" strike="noStrike" kern="1200" dirty="0">
                        <a:solidFill>
                          <a:schemeClr val="bg1"/>
                        </a:solidFill>
                        <a:effectLst/>
                        <a:latin typeface="+mn-lt"/>
                        <a:ea typeface="+mn-ea"/>
                        <a:cs typeface="+mn-cs"/>
                      </a:endParaRPr>
                    </a:p>
                  </a:txBody>
                  <a:tcPr marL="9525" marR="9525" marT="9525" marB="0" anchor="ctr">
                    <a:solidFill>
                      <a:schemeClr val="accent5"/>
                    </a:solidFill>
                  </a:tcPr>
                </a:tc>
                <a:extLst>
                  <a:ext uri="{0D108BD9-81ED-4DB2-BD59-A6C34878D82A}">
                    <a16:rowId xmlns:a16="http://schemas.microsoft.com/office/drawing/2014/main" val="10012"/>
                  </a:ext>
                </a:extLst>
              </a:tr>
              <a:tr h="205520">
                <a:tc>
                  <a:txBody>
                    <a:bodyPr/>
                    <a:lstStyle/>
                    <a:p>
                      <a:pPr marL="0" algn="l" defTabSz="956768" rtl="0" eaLnBrk="1" fontAlgn="b" latinLnBrk="0" hangingPunct="1"/>
                      <a:r>
                        <a:rPr lang="en-ZA" sz="1000" u="none" strike="noStrike" kern="1200" dirty="0">
                          <a:effectLst/>
                        </a:rPr>
                        <a:t>World Trade Volumes</a:t>
                      </a:r>
                      <a:endParaRPr lang="en-ZA" sz="1000" b="1" i="0" u="none" strike="noStrike" kern="1200" dirty="0">
                        <a:solidFill>
                          <a:schemeClr val="dk1"/>
                        </a:solidFill>
                        <a:effectLst/>
                        <a:latin typeface="+mn-lt"/>
                        <a:ea typeface="+mn-ea"/>
                        <a:cs typeface="+mn-cs"/>
                      </a:endParaRPr>
                    </a:p>
                  </a:txBody>
                  <a:tcPr marL="9525" marR="9525" marT="9525" marB="0" anchor="ctr">
                    <a:solidFill>
                      <a:schemeClr val="tx1">
                        <a:lumMod val="85000"/>
                        <a:lumOff val="15000"/>
                        <a:alpha val="20000"/>
                      </a:schemeClr>
                    </a:solidFill>
                  </a:tcPr>
                </a:tc>
                <a:tc>
                  <a:txBody>
                    <a:bodyPr/>
                    <a:lstStyle/>
                    <a:p>
                      <a:pPr marL="0" algn="ctr" defTabSz="844083" rtl="0" eaLnBrk="1" fontAlgn="b" latinLnBrk="0" hangingPunct="1"/>
                      <a:r>
                        <a:rPr lang="en-ZA" sz="1200" u="none" strike="noStrike" kern="1200" dirty="0">
                          <a:effectLst/>
                        </a:rPr>
                        <a:t>1.5</a:t>
                      </a:r>
                      <a:endParaRPr lang="en-ZA" sz="1200" b="1" u="none" strike="noStrike" kern="1200" dirty="0">
                        <a:solidFill>
                          <a:schemeClr val="bg1">
                            <a:lumMod val="50000"/>
                          </a:schemeClr>
                        </a:solidFill>
                        <a:effectLst/>
                        <a:latin typeface="+mn-lt"/>
                        <a:ea typeface="+mn-ea"/>
                        <a:cs typeface="+mn-cs"/>
                      </a:endParaRPr>
                    </a:p>
                  </a:txBody>
                  <a:tcPr marL="9525" marR="9525" marT="9525" marB="0" anchor="ctr">
                    <a:solidFill>
                      <a:schemeClr val="tx1">
                        <a:lumMod val="85000"/>
                        <a:lumOff val="15000"/>
                        <a:alpha val="20000"/>
                      </a:schemeClr>
                    </a:solidFill>
                  </a:tcPr>
                </a:tc>
                <a:tc>
                  <a:txBody>
                    <a:bodyPr/>
                    <a:lstStyle/>
                    <a:p>
                      <a:pPr marL="0" algn="ctr" defTabSz="844083" rtl="0" eaLnBrk="1" fontAlgn="b" latinLnBrk="0" hangingPunct="1"/>
                      <a:r>
                        <a:rPr lang="en-ZA" sz="1200" u="none" strike="noStrike" kern="1200" dirty="0">
                          <a:effectLst/>
                        </a:rPr>
                        <a:t>-11.0</a:t>
                      </a:r>
                      <a:endParaRPr lang="en-ZA" sz="1200" b="1" u="none" strike="noStrike" kern="1200" dirty="0">
                        <a:solidFill>
                          <a:schemeClr val="tx1"/>
                        </a:solidFill>
                        <a:effectLst/>
                        <a:latin typeface="+mn-lt"/>
                        <a:ea typeface="+mn-ea"/>
                        <a:cs typeface="+mn-cs"/>
                      </a:endParaRPr>
                    </a:p>
                  </a:txBody>
                  <a:tcPr marL="9525" marR="9525" marT="9525" marB="0" anchor="ctr">
                    <a:solidFill>
                      <a:schemeClr val="tx1">
                        <a:lumMod val="85000"/>
                        <a:lumOff val="15000"/>
                        <a:alpha val="20000"/>
                      </a:schemeClr>
                    </a:solidFill>
                  </a:tcPr>
                </a:tc>
                <a:tc>
                  <a:txBody>
                    <a:bodyPr/>
                    <a:lstStyle/>
                    <a:p>
                      <a:pPr marL="0" algn="ctr" defTabSz="844083" rtl="0" eaLnBrk="1" fontAlgn="b" latinLnBrk="0" hangingPunct="1"/>
                      <a:r>
                        <a:rPr lang="en-ZA" sz="1200" u="none" strike="noStrike" kern="1200" dirty="0">
                          <a:effectLst/>
                        </a:rPr>
                        <a:t>8.4</a:t>
                      </a:r>
                      <a:endParaRPr lang="en-ZA" sz="1200" b="1" u="none" strike="noStrike" kern="1200" dirty="0">
                        <a:solidFill>
                          <a:schemeClr val="dk1"/>
                        </a:solidFill>
                        <a:effectLst/>
                        <a:latin typeface="+mn-lt"/>
                        <a:ea typeface="+mn-ea"/>
                        <a:cs typeface="+mn-cs"/>
                      </a:endParaRPr>
                    </a:p>
                  </a:txBody>
                  <a:tcPr marL="9525" marR="9525" marT="9525" marB="0" anchor="ctr">
                    <a:solidFill>
                      <a:schemeClr val="tx1">
                        <a:lumMod val="85000"/>
                        <a:lumOff val="15000"/>
                        <a:alpha val="20000"/>
                      </a:schemeClr>
                    </a:solidFill>
                  </a:tcPr>
                </a:tc>
                <a:extLst>
                  <a:ext uri="{0D108BD9-81ED-4DB2-BD59-A6C34878D82A}">
                    <a16:rowId xmlns:a16="http://schemas.microsoft.com/office/drawing/2014/main" val="10013"/>
                  </a:ext>
                </a:extLst>
              </a:tr>
              <a:tr h="195525">
                <a:tc gridSpan="4">
                  <a:txBody>
                    <a:bodyPr/>
                    <a:lstStyle/>
                    <a:p>
                      <a:pPr algn="l" fontAlgn="b"/>
                      <a:r>
                        <a:rPr lang="en-ZA" sz="1000" u="none" strike="noStrike" dirty="0">
                          <a:effectLst/>
                        </a:rPr>
                        <a:t>Imports</a:t>
                      </a:r>
                      <a:endParaRPr lang="en-ZA" sz="1000" b="1" i="0" u="none" strike="noStrike" dirty="0">
                        <a:effectLst/>
                        <a:latin typeface="+mn-lt"/>
                      </a:endParaRPr>
                    </a:p>
                  </a:txBody>
                  <a:tcPr marL="9525" marR="9525" marT="9525" marB="0" anchor="ctr"/>
                </a:tc>
                <a:tc hMerge="1">
                  <a:txBody>
                    <a:bodyPr/>
                    <a:lstStyle/>
                    <a:p>
                      <a:pPr marL="0" algn="ctr" defTabSz="844083" rtl="0" eaLnBrk="1" fontAlgn="b" latinLnBrk="0" hangingPunct="1"/>
                      <a:endParaRPr lang="en-ZA" sz="1200" b="0" u="none" strike="noStrike" kern="1200" dirty="0">
                        <a:solidFill>
                          <a:schemeClr val="bg1">
                            <a:lumMod val="50000"/>
                          </a:schemeClr>
                        </a:solidFill>
                        <a:effectLst/>
                        <a:latin typeface="+mn-lt"/>
                        <a:ea typeface="+mn-ea"/>
                        <a:cs typeface="+mn-cs"/>
                      </a:endParaRPr>
                    </a:p>
                  </a:txBody>
                  <a:tcPr marL="9525" marR="9525" marT="9525" marB="0" anchor="b"/>
                </a:tc>
                <a:tc hMerge="1">
                  <a:txBody>
                    <a:bodyPr/>
                    <a:lstStyle/>
                    <a:p>
                      <a:pPr marL="0" algn="ctr" defTabSz="844083" rtl="0" eaLnBrk="1" fontAlgn="b" latinLnBrk="0" hangingPunct="1"/>
                      <a:endParaRPr lang="en-ZA" sz="1200" b="0" u="none" strike="noStrike" kern="1200" dirty="0">
                        <a:solidFill>
                          <a:schemeClr val="tx1"/>
                        </a:solidFill>
                        <a:effectLst/>
                        <a:latin typeface="+mn-lt"/>
                        <a:ea typeface="+mn-ea"/>
                        <a:cs typeface="+mn-cs"/>
                      </a:endParaRPr>
                    </a:p>
                  </a:txBody>
                  <a:tcPr marL="9525" marR="9525" marT="9525" marB="0" anchor="b"/>
                </a:tc>
                <a:tc hMerge="1">
                  <a:txBody>
                    <a:bodyPr/>
                    <a:lstStyle/>
                    <a:p>
                      <a:pPr marL="0" algn="ctr" defTabSz="844083" rtl="0" eaLnBrk="1" fontAlgn="b" latinLnBrk="0" hangingPunct="1"/>
                      <a:endParaRPr lang="en-ZA" sz="12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14"/>
                  </a:ext>
                </a:extLst>
              </a:tr>
              <a:tr h="223455">
                <a:tc>
                  <a:txBody>
                    <a:bodyPr/>
                    <a:lstStyle/>
                    <a:p>
                      <a:pPr algn="l" fontAlgn="b"/>
                      <a:r>
                        <a:rPr lang="en-US" sz="1000" u="none" strike="noStrike" dirty="0">
                          <a:effectLst/>
                        </a:rPr>
                        <a:t>- Advanced</a:t>
                      </a:r>
                      <a:r>
                        <a:rPr lang="en-US" sz="1000" u="none" strike="noStrike" baseline="0" dirty="0">
                          <a:effectLst/>
                        </a:rPr>
                        <a:t> Economies</a:t>
                      </a:r>
                      <a:endParaRPr lang="en-US" sz="1000" b="0"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1.5</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-11.5</a:t>
                      </a:r>
                      <a:endParaRPr lang="en-ZA" sz="12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7.5</a:t>
                      </a:r>
                      <a:endParaRPr lang="en-ZA" sz="12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15"/>
                  </a:ext>
                </a:extLst>
              </a:tr>
              <a:tr h="335750">
                <a:tc>
                  <a:txBody>
                    <a:bodyPr/>
                    <a:lstStyle/>
                    <a:p>
                      <a:pPr algn="l" fontAlgn="b"/>
                      <a:r>
                        <a:rPr lang="en-ZA" sz="1000" u="none" strike="noStrike" dirty="0">
                          <a:effectLst/>
                        </a:rPr>
                        <a:t>- Emerging and Developing Economies</a:t>
                      </a:r>
                      <a:endParaRPr lang="en-ZA" sz="1000" b="0" i="0" u="none" strike="noStrike" dirty="0">
                        <a:effectLst/>
                        <a:latin typeface="+mn-lt"/>
                      </a:endParaRPr>
                    </a:p>
                  </a:txBody>
                  <a:tcPr marL="9525" marR="9525" marT="9525" marB="0" anchor="ctr">
                    <a:solidFill>
                      <a:schemeClr val="bg1">
                        <a:lumMod val="85000"/>
                      </a:schemeClr>
                    </a:solidFill>
                  </a:tcPr>
                </a:tc>
                <a:tc>
                  <a:txBody>
                    <a:bodyPr/>
                    <a:lstStyle/>
                    <a:p>
                      <a:pPr marL="0" algn="ctr" defTabSz="844083" rtl="0" eaLnBrk="1" fontAlgn="b" latinLnBrk="0" hangingPunct="1"/>
                      <a:r>
                        <a:rPr lang="en-ZA" sz="1200" u="none" strike="noStrike" kern="1200" dirty="0">
                          <a:effectLst/>
                        </a:rPr>
                        <a:t>-0.8</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solidFill>
                      <a:schemeClr val="bg1">
                        <a:lumMod val="85000"/>
                      </a:schemeClr>
                    </a:solidFill>
                  </a:tcPr>
                </a:tc>
                <a:tc>
                  <a:txBody>
                    <a:bodyPr/>
                    <a:lstStyle/>
                    <a:p>
                      <a:pPr marL="0" algn="ctr" defTabSz="844083" rtl="0" eaLnBrk="1" fontAlgn="b" latinLnBrk="0" hangingPunct="1"/>
                      <a:r>
                        <a:rPr lang="en-ZA" sz="1200" u="none" strike="noStrike" kern="1200" dirty="0">
                          <a:effectLst/>
                        </a:rPr>
                        <a:t>-8.2</a:t>
                      </a:r>
                      <a:endParaRPr lang="en-ZA" sz="1200" b="0" u="none" strike="noStrike" kern="1200" dirty="0">
                        <a:solidFill>
                          <a:schemeClr val="tx1"/>
                        </a:solidFill>
                        <a:effectLst/>
                        <a:latin typeface="+mn-lt"/>
                        <a:ea typeface="+mn-ea"/>
                        <a:cs typeface="+mn-cs"/>
                      </a:endParaRPr>
                    </a:p>
                  </a:txBody>
                  <a:tcPr marL="9525" marR="9525" marT="9525" marB="0" anchor="ctr">
                    <a:solidFill>
                      <a:schemeClr val="bg1">
                        <a:lumMod val="85000"/>
                      </a:schemeClr>
                    </a:solidFill>
                  </a:tcPr>
                </a:tc>
                <a:tc>
                  <a:txBody>
                    <a:bodyPr/>
                    <a:lstStyle/>
                    <a:p>
                      <a:pPr marL="0" algn="ctr" defTabSz="844083" rtl="0" eaLnBrk="1" fontAlgn="b" latinLnBrk="0" hangingPunct="1"/>
                      <a:r>
                        <a:rPr lang="en-ZA" sz="1200" u="none" strike="noStrike" kern="1200" dirty="0">
                          <a:effectLst/>
                        </a:rPr>
                        <a:t>9.1</a:t>
                      </a:r>
                      <a:endParaRPr lang="en-ZA" sz="1200" b="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extLst>
                  <a:ext uri="{0D108BD9-81ED-4DB2-BD59-A6C34878D82A}">
                    <a16:rowId xmlns:a16="http://schemas.microsoft.com/office/drawing/2014/main" val="10016"/>
                  </a:ext>
                </a:extLst>
              </a:tr>
              <a:tr h="195525">
                <a:tc gridSpan="4">
                  <a:txBody>
                    <a:bodyPr/>
                    <a:lstStyle/>
                    <a:p>
                      <a:pPr algn="l" fontAlgn="b"/>
                      <a:r>
                        <a:rPr lang="en-ZA" sz="1000" u="none" strike="noStrike" dirty="0">
                          <a:effectLst/>
                        </a:rPr>
                        <a:t>Exports</a:t>
                      </a:r>
                      <a:endParaRPr lang="en-ZA" sz="1000" b="1" i="0" u="none" strike="noStrike" dirty="0">
                        <a:effectLst/>
                        <a:latin typeface="+mn-lt"/>
                      </a:endParaRPr>
                    </a:p>
                  </a:txBody>
                  <a:tcPr marL="9525" marR="9525" marT="9525" marB="0" anchor="ctr"/>
                </a:tc>
                <a:tc hMerge="1">
                  <a:txBody>
                    <a:bodyPr/>
                    <a:lstStyle/>
                    <a:p>
                      <a:pPr marL="0" algn="ctr" defTabSz="844083" rtl="0" eaLnBrk="1" fontAlgn="b" latinLnBrk="0" hangingPunct="1"/>
                      <a:endParaRPr lang="en-ZA" sz="1200" b="0" u="none" strike="noStrike" kern="1200" dirty="0">
                        <a:solidFill>
                          <a:schemeClr val="bg1">
                            <a:lumMod val="50000"/>
                          </a:schemeClr>
                        </a:solidFill>
                        <a:effectLst/>
                        <a:latin typeface="+mn-lt"/>
                        <a:ea typeface="+mn-ea"/>
                        <a:cs typeface="+mn-cs"/>
                      </a:endParaRPr>
                    </a:p>
                  </a:txBody>
                  <a:tcPr marL="9525" marR="9525" marT="9525" marB="0" anchor="b"/>
                </a:tc>
                <a:tc hMerge="1">
                  <a:txBody>
                    <a:bodyPr/>
                    <a:lstStyle/>
                    <a:p>
                      <a:pPr marL="0" algn="ctr" defTabSz="844083" rtl="0" eaLnBrk="1" fontAlgn="b" latinLnBrk="0" hangingPunct="1"/>
                      <a:endParaRPr lang="en-ZA" sz="1200" b="0" u="none" strike="noStrike" kern="1200" dirty="0">
                        <a:solidFill>
                          <a:schemeClr val="tx1"/>
                        </a:solidFill>
                        <a:effectLst/>
                        <a:latin typeface="+mn-lt"/>
                        <a:ea typeface="+mn-ea"/>
                        <a:cs typeface="+mn-cs"/>
                      </a:endParaRPr>
                    </a:p>
                  </a:txBody>
                  <a:tcPr marL="9525" marR="9525" marT="9525" marB="0" anchor="b"/>
                </a:tc>
                <a:tc hMerge="1">
                  <a:txBody>
                    <a:bodyPr/>
                    <a:lstStyle/>
                    <a:p>
                      <a:pPr marL="0" algn="ctr" defTabSz="844083" rtl="0" eaLnBrk="1" fontAlgn="b" latinLnBrk="0" hangingPunct="1"/>
                      <a:endParaRPr lang="en-ZA" sz="12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17"/>
                  </a:ext>
                </a:extLst>
              </a:tr>
              <a:tr h="205520">
                <a:tc>
                  <a:txBody>
                    <a:bodyPr/>
                    <a:lstStyle/>
                    <a:p>
                      <a:pPr algn="l" fontAlgn="b"/>
                      <a:r>
                        <a:rPr lang="en-US" sz="1000" u="none" strike="noStrike" dirty="0">
                          <a:effectLst/>
                        </a:rPr>
                        <a:t>- Advanced</a:t>
                      </a:r>
                      <a:r>
                        <a:rPr lang="en-US" sz="1000" u="none" strike="noStrike" baseline="0" dirty="0">
                          <a:effectLst/>
                        </a:rPr>
                        <a:t> Economies</a:t>
                      </a:r>
                      <a:endParaRPr lang="en-US" sz="1000" b="0"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1.2</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-12.8</a:t>
                      </a:r>
                      <a:endParaRPr lang="en-ZA" sz="12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7.4</a:t>
                      </a:r>
                      <a:endParaRPr lang="en-ZA" sz="12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18"/>
                  </a:ext>
                </a:extLst>
              </a:tr>
              <a:tr h="335750">
                <a:tc>
                  <a:txBody>
                    <a:bodyPr/>
                    <a:lstStyle/>
                    <a:p>
                      <a:pPr algn="l" fontAlgn="b"/>
                      <a:r>
                        <a:rPr lang="en-ZA" sz="1000" u="none" strike="noStrike" dirty="0">
                          <a:effectLst/>
                        </a:rPr>
                        <a:t>- Emerging and Developing Economies</a:t>
                      </a:r>
                      <a:endParaRPr lang="en-ZA" sz="1000" b="0" i="0" u="none" strike="noStrike" dirty="0">
                        <a:effectLst/>
                        <a:latin typeface="+mn-lt"/>
                      </a:endParaRPr>
                    </a:p>
                  </a:txBody>
                  <a:tcPr marL="9525" marR="9525" marT="9525" marB="0" anchor="ctr"/>
                </a:tc>
                <a:tc>
                  <a:txBody>
                    <a:bodyPr/>
                    <a:lstStyle/>
                    <a:p>
                      <a:pPr marL="0" algn="ctr" defTabSz="844083" rtl="0" eaLnBrk="1" fontAlgn="b" latinLnBrk="0" hangingPunct="1"/>
                      <a:r>
                        <a:rPr lang="en-ZA" sz="1200" u="none" strike="noStrike" kern="1200" dirty="0">
                          <a:effectLst/>
                        </a:rPr>
                        <a:t>0.8</a:t>
                      </a:r>
                      <a:endParaRPr lang="en-ZA" sz="1200" b="0" u="none" strike="noStrike" kern="1200" dirty="0">
                        <a:solidFill>
                          <a:schemeClr val="bg1">
                            <a:lumMod val="50000"/>
                          </a:schemeClr>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-9.6</a:t>
                      </a:r>
                      <a:endParaRPr lang="en-ZA" sz="12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844083" rtl="0" eaLnBrk="1" fontAlgn="b" latinLnBrk="0" hangingPunct="1"/>
                      <a:r>
                        <a:rPr lang="en-ZA" sz="1200" u="none" strike="noStrike" kern="1200" dirty="0">
                          <a:effectLst/>
                        </a:rPr>
                        <a:t>11.0</a:t>
                      </a:r>
                      <a:endParaRPr lang="en-ZA" sz="12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19"/>
                  </a:ext>
                </a:extLst>
              </a:tr>
            </a:tbl>
          </a:graphicData>
        </a:graphic>
      </p:graphicFrame>
      <p:sp>
        <p:nvSpPr>
          <p:cNvPr id="17" name="object 19">
            <a:extLst>
              <a:ext uri="{FF2B5EF4-FFF2-40B4-BE49-F238E27FC236}">
                <a16:creationId xmlns:a16="http://schemas.microsoft.com/office/drawing/2014/main" id="{8751AB7E-27F9-4E0A-A9F0-793EFEC75794}"/>
              </a:ext>
            </a:extLst>
          </p:cNvPr>
          <p:cNvSpPr txBox="1"/>
          <p:nvPr/>
        </p:nvSpPr>
        <p:spPr>
          <a:xfrm>
            <a:off x="1025077" y="6354815"/>
            <a:ext cx="6490539" cy="118305"/>
          </a:xfrm>
          <a:prstGeom prst="rect">
            <a:avLst/>
          </a:prstGeom>
        </p:spPr>
        <p:txBody>
          <a:bodyPr vert="horz" wrap="square" lIns="0" tIns="4512" rIns="0" bIns="0" rtlCol="0">
            <a:spAutoFit/>
          </a:bodyPr>
          <a:lstStyle/>
          <a:p>
            <a:pPr marL="7521" marR="3008">
              <a:lnSpc>
                <a:spcPct val="104200"/>
              </a:lnSpc>
              <a:spcBef>
                <a:spcPts val="36"/>
              </a:spcBef>
            </a:pPr>
            <a:r>
              <a:rPr sz="711" spc="9" dirty="0">
                <a:solidFill>
                  <a:srgbClr val="A3A6A9"/>
                </a:solidFill>
                <a:latin typeface="Tahoma" panose="020B0604030504040204" pitchFamily="34" charset="0"/>
                <a:cs typeface="Tahoma" panose="020B0604030504040204" pitchFamily="34" charset="0"/>
              </a:rPr>
              <a:t>Source</a:t>
            </a:r>
            <a:r>
              <a:rPr lang="en-US" sz="711" spc="9" dirty="0">
                <a:solidFill>
                  <a:srgbClr val="A3A6A9"/>
                </a:solidFill>
                <a:latin typeface="Tahoma" panose="020B0604030504040204" pitchFamily="34" charset="0"/>
                <a:cs typeface="Tahoma" panose="020B0604030504040204" pitchFamily="34" charset="0"/>
              </a:rPr>
              <a:t>s: International Monetary Fund: World Economic Outlook, 2020; </a:t>
            </a:r>
            <a:r>
              <a:rPr lang="en-ZA" sz="711" spc="9" dirty="0">
                <a:solidFill>
                  <a:srgbClr val="A3A6A9"/>
                </a:solidFill>
                <a:latin typeface="Tahoma" panose="020B0604030504040204" pitchFamily="34" charset="0"/>
                <a:cs typeface="Tahoma" panose="020B0604030504040204" pitchFamily="34" charset="0"/>
              </a:rPr>
              <a:t>US Bureau of Labour Statistics, 2020; International Labour Organisation, 2020.</a:t>
            </a:r>
            <a:endParaRPr sz="711" dirty="0">
              <a:latin typeface="Tahoma" panose="020B0604030504040204" pitchFamily="34" charset="0"/>
              <a:cs typeface="Tahoma" panose="020B0604030504040204" pitchFamily="34" charset="0"/>
            </a:endParaRPr>
          </a:p>
        </p:txBody>
      </p:sp>
      <p:sp>
        <p:nvSpPr>
          <p:cNvPr id="18" name="TextBox 17"/>
          <p:cNvSpPr txBox="1"/>
          <p:nvPr/>
        </p:nvSpPr>
        <p:spPr>
          <a:xfrm>
            <a:off x="751816" y="1214850"/>
            <a:ext cx="4225335" cy="246221"/>
          </a:xfrm>
          <a:prstGeom prst="rect">
            <a:avLst/>
          </a:prstGeom>
          <a:noFill/>
        </p:spPr>
        <p:txBody>
          <a:bodyPr wrap="square" rtlCol="0">
            <a:spAutoFit/>
          </a:bodyPr>
          <a:lstStyle/>
          <a:p>
            <a:r>
              <a:rPr lang="en-US" sz="1000" b="1" dirty="0"/>
              <a:t>Figure 1: </a:t>
            </a:r>
            <a:r>
              <a:rPr lang="en-US" sz="1000" dirty="0"/>
              <a:t>Real GDP, annual percent change, 2020 -2021</a:t>
            </a:r>
            <a:endParaRPr lang="en-ZA" sz="1000" dirty="0"/>
          </a:p>
        </p:txBody>
      </p:sp>
      <p:sp>
        <p:nvSpPr>
          <p:cNvPr id="21" name="Rounded Rectangle 20"/>
          <p:cNvSpPr/>
          <p:nvPr/>
        </p:nvSpPr>
        <p:spPr>
          <a:xfrm>
            <a:off x="9301907" y="1651032"/>
            <a:ext cx="2890093" cy="1104114"/>
          </a:xfrm>
          <a:prstGeom prst="round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solidFill>
                  <a:schemeClr val="accent5"/>
                </a:solidFill>
              </a:rPr>
              <a:t>ASIA</a:t>
            </a:r>
            <a:r>
              <a:rPr lang="en-ZA" sz="1000" dirty="0">
                <a:solidFill>
                  <a:schemeClr val="accent5"/>
                </a:solidFill>
              </a:rPr>
              <a:t>: </a:t>
            </a:r>
            <a:r>
              <a:rPr lang="en-ZA" sz="1050" dirty="0">
                <a:solidFill>
                  <a:schemeClr val="accent5"/>
                </a:solidFill>
              </a:rPr>
              <a:t>Reduced working hours will negatively impact the economy. Economic output relies on the demand of raw material and intermediate goods. This growth is expected to remain significantly muted in the long-term.  </a:t>
            </a:r>
            <a:endParaRPr lang="en-US" sz="1050" dirty="0">
              <a:solidFill>
                <a:schemeClr val="accent5"/>
              </a:solidFill>
            </a:endParaRPr>
          </a:p>
        </p:txBody>
      </p:sp>
      <p:sp>
        <p:nvSpPr>
          <p:cNvPr id="22" name="Rounded Rectangle 21"/>
          <p:cNvSpPr/>
          <p:nvPr/>
        </p:nvSpPr>
        <p:spPr>
          <a:xfrm>
            <a:off x="6413326" y="4910203"/>
            <a:ext cx="1741118" cy="1195199"/>
          </a:xfrm>
          <a:prstGeom prst="round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TRADE VOLUMES: </a:t>
            </a:r>
            <a:r>
              <a:rPr lang="en-US" sz="1050" dirty="0">
                <a:solidFill>
                  <a:schemeClr val="accent6"/>
                </a:solidFill>
              </a:rPr>
              <a:t>expected to decline by -11.0% in 2020</a:t>
            </a:r>
          </a:p>
        </p:txBody>
      </p:sp>
      <p:sp>
        <p:nvSpPr>
          <p:cNvPr id="626" name="Rounded Rectangle 625"/>
          <p:cNvSpPr/>
          <p:nvPr/>
        </p:nvSpPr>
        <p:spPr>
          <a:xfrm>
            <a:off x="6533769" y="1710918"/>
            <a:ext cx="1944362" cy="1059449"/>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a:p>
            <a:pPr algn="ctr"/>
            <a:r>
              <a:rPr lang="en-ZA" b="1" dirty="0">
                <a:solidFill>
                  <a:schemeClr val="bg1">
                    <a:lumMod val="50000"/>
                  </a:schemeClr>
                </a:solidFill>
              </a:rPr>
              <a:t>US: </a:t>
            </a:r>
            <a:r>
              <a:rPr lang="en-ZA" sz="1050" dirty="0">
                <a:solidFill>
                  <a:schemeClr val="bg1">
                    <a:lumMod val="50000"/>
                  </a:schemeClr>
                </a:solidFill>
              </a:rPr>
              <a:t>Nearly 40 million jobs are expected to be lost. Economists estimate that 40% of the population will be unemployed in the long-term. </a:t>
            </a:r>
          </a:p>
          <a:p>
            <a:pPr algn="ctr"/>
            <a:r>
              <a:rPr lang="en-US" sz="900" dirty="0">
                <a:solidFill>
                  <a:schemeClr val="bg1">
                    <a:lumMod val="50000"/>
                  </a:schemeClr>
                </a:solidFill>
              </a:rPr>
              <a:t>  </a:t>
            </a:r>
          </a:p>
        </p:txBody>
      </p:sp>
      <p:sp>
        <p:nvSpPr>
          <p:cNvPr id="657" name="object 12">
            <a:extLst>
              <a:ext uri="{FF2B5EF4-FFF2-40B4-BE49-F238E27FC236}">
                <a16:creationId xmlns:a16="http://schemas.microsoft.com/office/drawing/2014/main" id="{2985CFB8-F2D2-43FA-A164-E4B48038AD49}"/>
              </a:ext>
            </a:extLst>
          </p:cNvPr>
          <p:cNvSpPr/>
          <p:nvPr/>
        </p:nvSpPr>
        <p:spPr>
          <a:xfrm>
            <a:off x="6591729" y="2853658"/>
            <a:ext cx="5420356" cy="325174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a:p>
        </p:txBody>
      </p:sp>
      <p:sp>
        <p:nvSpPr>
          <p:cNvPr id="658" name="TextBox 657"/>
          <p:cNvSpPr txBox="1"/>
          <p:nvPr/>
        </p:nvSpPr>
        <p:spPr>
          <a:xfrm>
            <a:off x="6533769" y="1302618"/>
            <a:ext cx="4225335" cy="246221"/>
          </a:xfrm>
          <a:prstGeom prst="rect">
            <a:avLst/>
          </a:prstGeom>
          <a:noFill/>
        </p:spPr>
        <p:txBody>
          <a:bodyPr wrap="square" rtlCol="0">
            <a:spAutoFit/>
          </a:bodyPr>
          <a:lstStyle/>
          <a:p>
            <a:r>
              <a:rPr lang="en-US" sz="1000" b="1" dirty="0"/>
              <a:t>Figure 2: </a:t>
            </a:r>
            <a:r>
              <a:rPr lang="en-US" sz="1000" dirty="0"/>
              <a:t>Low global growth as a result of COVID-19 pandemic,2020 </a:t>
            </a:r>
            <a:endParaRPr lang="en-ZA" sz="1000" dirty="0"/>
          </a:p>
        </p:txBody>
      </p:sp>
    </p:spTree>
    <p:extLst>
      <p:ext uri="{BB962C8B-B14F-4D97-AF65-F5344CB8AC3E}">
        <p14:creationId xmlns:p14="http://schemas.microsoft.com/office/powerpoint/2010/main" val="219489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ooter Placeholder 4">
            <a:extLst>
              <a:ext uri="{FF2B5EF4-FFF2-40B4-BE49-F238E27FC236}">
                <a16:creationId xmlns:a16="http://schemas.microsoft.com/office/drawing/2014/main" id="{0ED6E2A0-B3BE-4356-917D-B11DF1522DAA}"/>
              </a:ext>
            </a:extLst>
          </p:cNvPr>
          <p:cNvSpPr txBox="1">
            <a:spLocks/>
          </p:cNvSpPr>
          <p:nvPr/>
        </p:nvSpPr>
        <p:spPr>
          <a:xfrm>
            <a:off x="995856" y="6256616"/>
            <a:ext cx="7157904" cy="260350"/>
          </a:xfrm>
          <a:prstGeom prst="rect">
            <a:avLst/>
          </a:prstGeom>
        </p:spPr>
        <p:txBody>
          <a:bodyPr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a:lstStyle>
          <a:p>
            <a:r>
              <a:rPr lang="en-ZA" sz="710" dirty="0">
                <a:solidFill>
                  <a:schemeClr val="bg1">
                    <a:lumMod val="50000"/>
                  </a:schemeClr>
                </a:solidFill>
                <a:latin typeface="+mn-lt"/>
              </a:rPr>
              <a:t>Source: Adapted from </a:t>
            </a:r>
            <a:r>
              <a:rPr lang="en-US" sz="710" dirty="0">
                <a:solidFill>
                  <a:schemeClr val="bg1">
                    <a:lumMod val="50000"/>
                  </a:schemeClr>
                </a:solidFill>
                <a:latin typeface="+mn-lt"/>
              </a:rPr>
              <a:t>Transportation and Pandemics, University of Minnesota, 2020</a:t>
            </a:r>
            <a:endParaRPr lang="en-ZA" sz="710" dirty="0">
              <a:solidFill>
                <a:schemeClr val="bg1">
                  <a:lumMod val="50000"/>
                </a:schemeClr>
              </a:solidFill>
              <a:latin typeface="+mn-lt"/>
            </a:endParaRPr>
          </a:p>
        </p:txBody>
      </p:sp>
      <p:grpSp>
        <p:nvGrpSpPr>
          <p:cNvPr id="2" name="Group 1"/>
          <p:cNvGrpSpPr/>
          <p:nvPr/>
        </p:nvGrpSpPr>
        <p:grpSpPr>
          <a:xfrm>
            <a:off x="321109" y="1828603"/>
            <a:ext cx="11588286" cy="4063267"/>
            <a:chOff x="397309" y="1539043"/>
            <a:chExt cx="11588286" cy="4063267"/>
          </a:xfrm>
        </p:grpSpPr>
        <p:cxnSp>
          <p:nvCxnSpPr>
            <p:cNvPr id="65" name="Elbow Connector 64"/>
            <p:cNvCxnSpPr>
              <a:endCxn id="61" idx="0"/>
            </p:cNvCxnSpPr>
            <p:nvPr/>
          </p:nvCxnSpPr>
          <p:spPr>
            <a:xfrm rot="5400000">
              <a:off x="6904172" y="2851645"/>
              <a:ext cx="1345459" cy="862054"/>
            </a:xfrm>
            <a:prstGeom prst="bentConnector3">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12" name="Group 11"/>
            <p:cNvGrpSpPr/>
            <p:nvPr/>
          </p:nvGrpSpPr>
          <p:grpSpPr>
            <a:xfrm>
              <a:off x="3526074" y="1561400"/>
              <a:ext cx="2463246" cy="372427"/>
              <a:chOff x="4460823" y="1558977"/>
              <a:chExt cx="3313901" cy="374754"/>
            </a:xfrm>
          </p:grpSpPr>
          <p:sp>
            <p:nvSpPr>
              <p:cNvPr id="4" name="Rounded Rectangle 3"/>
              <p:cNvSpPr/>
              <p:nvPr/>
            </p:nvSpPr>
            <p:spPr>
              <a:xfrm>
                <a:off x="4460823" y="1558977"/>
                <a:ext cx="2668249" cy="374754"/>
              </a:xfrm>
              <a:prstGeom prst="round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9" name="TextBox 8"/>
              <p:cNvSpPr txBox="1"/>
              <p:nvPr/>
            </p:nvSpPr>
            <p:spPr>
              <a:xfrm>
                <a:off x="4460823" y="1588052"/>
                <a:ext cx="3313901" cy="253974"/>
              </a:xfrm>
              <a:prstGeom prst="rect">
                <a:avLst/>
              </a:prstGeom>
              <a:noFill/>
            </p:spPr>
            <p:txBody>
              <a:bodyPr wrap="square" rtlCol="0">
                <a:spAutoFit/>
              </a:bodyPr>
              <a:lstStyle/>
              <a:p>
                <a:r>
                  <a:rPr lang="en-US" sz="1400" b="1" dirty="0">
                    <a:solidFill>
                      <a:schemeClr val="bg1"/>
                    </a:solidFill>
                    <a:latin typeface="+mn-lt"/>
                  </a:rPr>
                  <a:t>Intermediate Goods</a:t>
                </a:r>
                <a:endParaRPr lang="en-ZA" sz="1400" b="1" dirty="0">
                  <a:solidFill>
                    <a:schemeClr val="bg1"/>
                  </a:solidFill>
                  <a:latin typeface="+mn-lt"/>
                </a:endParaRPr>
              </a:p>
            </p:txBody>
          </p:sp>
        </p:grpSp>
        <p:grpSp>
          <p:nvGrpSpPr>
            <p:cNvPr id="24" name="Group 23"/>
            <p:cNvGrpSpPr/>
            <p:nvPr/>
          </p:nvGrpSpPr>
          <p:grpSpPr>
            <a:xfrm>
              <a:off x="425663" y="1539043"/>
              <a:ext cx="8661918" cy="394422"/>
              <a:chOff x="957122" y="1585459"/>
              <a:chExt cx="8661918" cy="394422"/>
            </a:xfrm>
          </p:grpSpPr>
          <p:grpSp>
            <p:nvGrpSpPr>
              <p:cNvPr id="11" name="Group 10"/>
              <p:cNvGrpSpPr/>
              <p:nvPr/>
            </p:nvGrpSpPr>
            <p:grpSpPr>
              <a:xfrm>
                <a:off x="957122" y="1585459"/>
                <a:ext cx="8474705" cy="394422"/>
                <a:chOff x="1094283" y="1548233"/>
                <a:chExt cx="8474705" cy="394422"/>
              </a:xfrm>
            </p:grpSpPr>
            <p:sp>
              <p:nvSpPr>
                <p:cNvPr id="3" name="Rounded Rectangle 2"/>
                <p:cNvSpPr/>
                <p:nvPr/>
              </p:nvSpPr>
              <p:spPr>
                <a:xfrm>
                  <a:off x="1094283" y="1558977"/>
                  <a:ext cx="1772966" cy="327810"/>
                </a:xfrm>
                <a:prstGeom prst="round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5" name="Rounded Rectangle 4"/>
                <p:cNvSpPr/>
                <p:nvPr/>
              </p:nvSpPr>
              <p:spPr>
                <a:xfrm>
                  <a:off x="7668743" y="1586001"/>
                  <a:ext cx="1900245" cy="356654"/>
                </a:xfrm>
                <a:prstGeom prst="round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6" name="TextBox 5"/>
                <p:cNvSpPr txBox="1"/>
                <p:nvPr/>
              </p:nvSpPr>
              <p:spPr>
                <a:xfrm>
                  <a:off x="1272413" y="1548233"/>
                  <a:ext cx="1594835" cy="338554"/>
                </a:xfrm>
                <a:prstGeom prst="rect">
                  <a:avLst/>
                </a:prstGeom>
                <a:noFill/>
              </p:spPr>
              <p:txBody>
                <a:bodyPr wrap="square" rtlCol="0">
                  <a:spAutoFit/>
                </a:bodyPr>
                <a:lstStyle/>
                <a:p>
                  <a:r>
                    <a:rPr lang="en-US" sz="1600" b="1" dirty="0">
                      <a:solidFill>
                        <a:schemeClr val="bg1"/>
                      </a:solidFill>
                      <a:latin typeface="+mn-lt"/>
                    </a:rPr>
                    <a:t>Commodities </a:t>
                  </a:r>
                  <a:endParaRPr lang="en-ZA" sz="1600" b="1" dirty="0">
                    <a:solidFill>
                      <a:schemeClr val="bg1"/>
                    </a:solidFill>
                    <a:latin typeface="+mn-lt"/>
                  </a:endParaRPr>
                </a:p>
              </p:txBody>
            </p:sp>
          </p:grpSp>
          <p:sp>
            <p:nvSpPr>
              <p:cNvPr id="10" name="TextBox 9"/>
              <p:cNvSpPr txBox="1"/>
              <p:nvPr/>
            </p:nvSpPr>
            <p:spPr>
              <a:xfrm>
                <a:off x="7848224" y="1638102"/>
                <a:ext cx="1770816" cy="307777"/>
              </a:xfrm>
              <a:prstGeom prst="rect">
                <a:avLst/>
              </a:prstGeom>
              <a:noFill/>
            </p:spPr>
            <p:txBody>
              <a:bodyPr wrap="square" rtlCol="0">
                <a:spAutoFit/>
              </a:bodyPr>
              <a:lstStyle/>
              <a:p>
                <a:r>
                  <a:rPr lang="en-US" sz="1400" b="1" dirty="0">
                    <a:solidFill>
                      <a:schemeClr val="bg1"/>
                    </a:solidFill>
                    <a:latin typeface="+mn-lt"/>
                  </a:rPr>
                  <a:t>Final Goods </a:t>
                </a:r>
                <a:endParaRPr lang="en-ZA" sz="1400" b="1" dirty="0">
                  <a:solidFill>
                    <a:schemeClr val="bg1"/>
                  </a:solidFill>
                  <a:latin typeface="+mn-lt"/>
                </a:endParaRPr>
              </a:p>
            </p:txBody>
          </p:sp>
        </p:grpSp>
        <p:grpSp>
          <p:nvGrpSpPr>
            <p:cNvPr id="20" name="Group 19"/>
            <p:cNvGrpSpPr/>
            <p:nvPr/>
          </p:nvGrpSpPr>
          <p:grpSpPr>
            <a:xfrm>
              <a:off x="397309" y="2015544"/>
              <a:ext cx="1801319" cy="685800"/>
              <a:chOff x="957121" y="2194560"/>
              <a:chExt cx="2668249" cy="685800"/>
            </a:xfrm>
            <a:solidFill>
              <a:srgbClr val="84B5BD"/>
            </a:solidFill>
          </p:grpSpPr>
          <p:sp>
            <p:nvSpPr>
              <p:cNvPr id="14" name="Rounded Rectangle 13"/>
              <p:cNvSpPr/>
              <p:nvPr/>
            </p:nvSpPr>
            <p:spPr>
              <a:xfrm>
                <a:off x="957121" y="2194560"/>
                <a:ext cx="2668249" cy="685800"/>
              </a:xfrm>
              <a:prstGeom prst="roundRect">
                <a:avLst/>
              </a:prstGeom>
              <a:grpFill/>
              <a:ln w="12700">
                <a:solidFill>
                  <a:srgbClr val="84B5BD"/>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17" name="TextBox 16"/>
              <p:cNvSpPr txBox="1"/>
              <p:nvPr/>
            </p:nvSpPr>
            <p:spPr>
              <a:xfrm>
                <a:off x="1383628" y="2234843"/>
                <a:ext cx="1759099" cy="338554"/>
              </a:xfrm>
              <a:prstGeom prst="rect">
                <a:avLst/>
              </a:prstGeom>
              <a:grpFill/>
              <a:ln>
                <a:solidFill>
                  <a:srgbClr val="84B5BD"/>
                </a:solidFill>
              </a:ln>
            </p:spPr>
            <p:txBody>
              <a:bodyPr wrap="square" rtlCol="0">
                <a:spAutoFit/>
              </a:bodyPr>
              <a:lstStyle/>
              <a:p>
                <a:r>
                  <a:rPr lang="en-US" sz="1600" b="1" dirty="0">
                    <a:solidFill>
                      <a:schemeClr val="bg1"/>
                    </a:solidFill>
                    <a:latin typeface="+mn-lt"/>
                  </a:rPr>
                  <a:t>Raw materials </a:t>
                </a:r>
                <a:endParaRPr lang="en-ZA" sz="1600" b="1" dirty="0">
                  <a:solidFill>
                    <a:schemeClr val="bg1"/>
                  </a:solidFill>
                  <a:latin typeface="+mn-lt"/>
                </a:endParaRPr>
              </a:p>
            </p:txBody>
          </p:sp>
        </p:grpSp>
        <p:grpSp>
          <p:nvGrpSpPr>
            <p:cNvPr id="21" name="Group 20"/>
            <p:cNvGrpSpPr/>
            <p:nvPr/>
          </p:nvGrpSpPr>
          <p:grpSpPr>
            <a:xfrm>
              <a:off x="3499922" y="2099643"/>
              <a:ext cx="2005681" cy="670560"/>
              <a:chOff x="4460823" y="2194560"/>
              <a:chExt cx="2668249" cy="685800"/>
            </a:xfrm>
            <a:solidFill>
              <a:srgbClr val="84B5BD"/>
            </a:solidFill>
          </p:grpSpPr>
          <p:sp>
            <p:nvSpPr>
              <p:cNvPr id="15" name="Rounded Rectangle 14"/>
              <p:cNvSpPr/>
              <p:nvPr/>
            </p:nvSpPr>
            <p:spPr>
              <a:xfrm>
                <a:off x="4460823" y="2194560"/>
                <a:ext cx="2668249" cy="685800"/>
              </a:xfrm>
              <a:prstGeom prst="roundRect">
                <a:avLst/>
              </a:prstGeom>
              <a:grpFill/>
              <a:ln w="12700">
                <a:solidFill>
                  <a:srgbClr val="84B5BD"/>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19" name="TextBox 18"/>
              <p:cNvSpPr txBox="1"/>
              <p:nvPr/>
            </p:nvSpPr>
            <p:spPr>
              <a:xfrm>
                <a:off x="4593239" y="2245072"/>
                <a:ext cx="2535833" cy="523220"/>
              </a:xfrm>
              <a:prstGeom prst="rect">
                <a:avLst/>
              </a:prstGeom>
              <a:grpFill/>
              <a:ln>
                <a:solidFill>
                  <a:srgbClr val="84B5BD"/>
                </a:solidFill>
              </a:ln>
            </p:spPr>
            <p:txBody>
              <a:bodyPr wrap="square" rtlCol="0">
                <a:spAutoFit/>
              </a:bodyPr>
              <a:lstStyle/>
              <a:p>
                <a:r>
                  <a:rPr lang="en-US" sz="1400" b="1" dirty="0">
                    <a:solidFill>
                      <a:schemeClr val="bg1"/>
                    </a:solidFill>
                    <a:latin typeface="+mn-lt"/>
                  </a:rPr>
                  <a:t>Manufacturing &amp; Assembly </a:t>
                </a:r>
                <a:endParaRPr lang="en-ZA" sz="1400" b="1" dirty="0">
                  <a:solidFill>
                    <a:schemeClr val="bg1"/>
                  </a:solidFill>
                  <a:latin typeface="+mn-lt"/>
                </a:endParaRPr>
              </a:p>
            </p:txBody>
          </p:sp>
        </p:grpSp>
        <p:grpSp>
          <p:nvGrpSpPr>
            <p:cNvPr id="32" name="Group 31"/>
            <p:cNvGrpSpPr/>
            <p:nvPr/>
          </p:nvGrpSpPr>
          <p:grpSpPr>
            <a:xfrm>
              <a:off x="6954613" y="2070102"/>
              <a:ext cx="1991267" cy="700101"/>
              <a:chOff x="8665563" y="2210616"/>
              <a:chExt cx="2668249" cy="685800"/>
            </a:xfrm>
            <a:solidFill>
              <a:srgbClr val="84B5BD"/>
            </a:solidFill>
          </p:grpSpPr>
          <p:sp>
            <p:nvSpPr>
              <p:cNvPr id="16" name="Rounded Rectangle 15"/>
              <p:cNvSpPr/>
              <p:nvPr/>
            </p:nvSpPr>
            <p:spPr>
              <a:xfrm>
                <a:off x="8665563" y="2210616"/>
                <a:ext cx="2668249" cy="685800"/>
              </a:xfrm>
              <a:prstGeom prst="roundRect">
                <a:avLst/>
              </a:prstGeom>
              <a:grpFill/>
              <a:ln w="12700">
                <a:solidFill>
                  <a:srgbClr val="84B5BD"/>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22" name="TextBox 21"/>
              <p:cNvSpPr txBox="1"/>
              <p:nvPr/>
            </p:nvSpPr>
            <p:spPr>
              <a:xfrm>
                <a:off x="9251966" y="2375844"/>
                <a:ext cx="2045900" cy="418110"/>
              </a:xfrm>
              <a:prstGeom prst="rect">
                <a:avLst/>
              </a:prstGeom>
              <a:grpFill/>
              <a:ln>
                <a:solidFill>
                  <a:srgbClr val="84B5BD"/>
                </a:solidFill>
              </a:ln>
            </p:spPr>
            <p:txBody>
              <a:bodyPr wrap="square" rtlCol="0">
                <a:spAutoFit/>
              </a:bodyPr>
              <a:lstStyle/>
              <a:p>
                <a:r>
                  <a:rPr lang="en-US" sz="1400" b="1" dirty="0">
                    <a:solidFill>
                      <a:schemeClr val="bg1"/>
                    </a:solidFill>
                    <a:latin typeface="+mn-lt"/>
                  </a:rPr>
                  <a:t>Distribution</a:t>
                </a:r>
                <a:endParaRPr lang="en-ZA" sz="1400" b="1" dirty="0">
                  <a:solidFill>
                    <a:schemeClr val="bg1"/>
                  </a:solidFill>
                  <a:latin typeface="+mn-lt"/>
                </a:endParaRPr>
              </a:p>
            </p:txBody>
          </p:sp>
        </p:grpSp>
        <p:grpSp>
          <p:nvGrpSpPr>
            <p:cNvPr id="31" name="Group 30"/>
            <p:cNvGrpSpPr/>
            <p:nvPr/>
          </p:nvGrpSpPr>
          <p:grpSpPr>
            <a:xfrm>
              <a:off x="2331439" y="2205838"/>
              <a:ext cx="1054298" cy="454639"/>
              <a:chOff x="2969062" y="2280939"/>
              <a:chExt cx="1054298" cy="454639"/>
            </a:xfrm>
          </p:grpSpPr>
          <p:sp>
            <p:nvSpPr>
              <p:cNvPr id="23" name="Right Arrow 22"/>
              <p:cNvSpPr/>
              <p:nvPr/>
            </p:nvSpPr>
            <p:spPr>
              <a:xfrm>
                <a:off x="2969062" y="2323348"/>
                <a:ext cx="1054298" cy="351270"/>
              </a:xfrm>
              <a:prstGeom prst="rightArrow">
                <a:avLst/>
              </a:prstGeom>
              <a:solidFill>
                <a:schemeClr val="bg2"/>
              </a:solidFill>
              <a:ln w="12700">
                <a:solidFill>
                  <a:srgbClr val="C6B52E"/>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28" name="Donut 27"/>
              <p:cNvSpPr/>
              <p:nvPr/>
            </p:nvSpPr>
            <p:spPr>
              <a:xfrm>
                <a:off x="3207143" y="2280939"/>
                <a:ext cx="465697" cy="454639"/>
              </a:xfrm>
              <a:prstGeom prst="donut">
                <a:avLst/>
              </a:prstGeom>
              <a:solidFill>
                <a:schemeClr val="bg2"/>
              </a:solidFill>
              <a:ln w="12700">
                <a:solidFill>
                  <a:srgbClr val="C6B52E"/>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1050" b="1" dirty="0">
                    <a:solidFill>
                      <a:schemeClr val="tx1"/>
                    </a:solidFill>
                  </a:rPr>
                  <a:t>1</a:t>
                </a:r>
                <a:endParaRPr lang="en-ZA" sz="1050" b="1" dirty="0">
                  <a:solidFill>
                    <a:schemeClr val="tx1"/>
                  </a:solidFill>
                </a:endParaRPr>
              </a:p>
            </p:txBody>
          </p:sp>
        </p:grpSp>
        <p:grpSp>
          <p:nvGrpSpPr>
            <p:cNvPr id="30" name="Group 29"/>
            <p:cNvGrpSpPr/>
            <p:nvPr/>
          </p:nvGrpSpPr>
          <p:grpSpPr>
            <a:xfrm>
              <a:off x="5708968" y="2219253"/>
              <a:ext cx="1097929" cy="454639"/>
              <a:chOff x="6483038" y="2260804"/>
              <a:chExt cx="1097929" cy="454639"/>
            </a:xfrm>
          </p:grpSpPr>
          <p:sp>
            <p:nvSpPr>
              <p:cNvPr id="25" name="Right Arrow 24"/>
              <p:cNvSpPr/>
              <p:nvPr/>
            </p:nvSpPr>
            <p:spPr>
              <a:xfrm>
                <a:off x="6483038" y="2297763"/>
                <a:ext cx="1097929" cy="402440"/>
              </a:xfrm>
              <a:prstGeom prst="rightArrow">
                <a:avLst/>
              </a:prstGeom>
              <a:solidFill>
                <a:schemeClr val="bg2"/>
              </a:solidFill>
              <a:ln w="12700">
                <a:solidFill>
                  <a:srgbClr val="C7B4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29" name="Donut 28"/>
              <p:cNvSpPr/>
              <p:nvPr/>
            </p:nvSpPr>
            <p:spPr>
              <a:xfrm>
                <a:off x="6730841" y="2260804"/>
                <a:ext cx="465697" cy="454639"/>
              </a:xfrm>
              <a:prstGeom prst="donut">
                <a:avLst/>
              </a:prstGeom>
              <a:solidFill>
                <a:schemeClr val="bg2"/>
              </a:solidFill>
              <a:ln w="12700">
                <a:solidFill>
                  <a:srgbClr val="C7B4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1050" b="1" dirty="0">
                    <a:solidFill>
                      <a:schemeClr val="tx1"/>
                    </a:solidFill>
                  </a:rPr>
                  <a:t>2</a:t>
                </a:r>
                <a:endParaRPr lang="en-ZA" sz="1050" b="1" dirty="0">
                  <a:solidFill>
                    <a:schemeClr val="tx1"/>
                  </a:solidFill>
                </a:endParaRPr>
              </a:p>
            </p:txBody>
          </p:sp>
        </p:grpSp>
        <p:grpSp>
          <p:nvGrpSpPr>
            <p:cNvPr id="33" name="Group 32"/>
            <p:cNvGrpSpPr/>
            <p:nvPr/>
          </p:nvGrpSpPr>
          <p:grpSpPr>
            <a:xfrm>
              <a:off x="9093596" y="2207603"/>
              <a:ext cx="1097929" cy="454639"/>
              <a:chOff x="6483038" y="2260804"/>
              <a:chExt cx="1097929" cy="454639"/>
            </a:xfrm>
          </p:grpSpPr>
          <p:sp>
            <p:nvSpPr>
              <p:cNvPr id="34" name="Right Arrow 33"/>
              <p:cNvSpPr/>
              <p:nvPr/>
            </p:nvSpPr>
            <p:spPr>
              <a:xfrm>
                <a:off x="6483038" y="2297763"/>
                <a:ext cx="1097929" cy="402440"/>
              </a:xfrm>
              <a:prstGeom prst="rightArrow">
                <a:avLst/>
              </a:prstGeom>
              <a:solidFill>
                <a:schemeClr val="bg2"/>
              </a:solidFill>
              <a:ln w="12700">
                <a:solidFill>
                  <a:srgbClr val="C7B4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35" name="Donut 34"/>
              <p:cNvSpPr/>
              <p:nvPr/>
            </p:nvSpPr>
            <p:spPr>
              <a:xfrm>
                <a:off x="6730841" y="2260804"/>
                <a:ext cx="465697" cy="454639"/>
              </a:xfrm>
              <a:prstGeom prst="donut">
                <a:avLst/>
              </a:prstGeom>
              <a:solidFill>
                <a:schemeClr val="bg2"/>
              </a:solidFill>
              <a:ln w="12700">
                <a:solidFill>
                  <a:srgbClr val="C7B4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1050" b="1" dirty="0">
                    <a:solidFill>
                      <a:schemeClr val="tx1"/>
                    </a:solidFill>
                  </a:rPr>
                  <a:t>3</a:t>
                </a:r>
                <a:endParaRPr lang="en-ZA" sz="1050" b="1" dirty="0">
                  <a:solidFill>
                    <a:schemeClr val="tx1"/>
                  </a:solidFill>
                </a:endParaRPr>
              </a:p>
            </p:txBody>
          </p:sp>
        </p:grpSp>
        <p:grpSp>
          <p:nvGrpSpPr>
            <p:cNvPr id="36" name="Group 35"/>
            <p:cNvGrpSpPr/>
            <p:nvPr/>
          </p:nvGrpSpPr>
          <p:grpSpPr>
            <a:xfrm>
              <a:off x="10339241" y="2110502"/>
              <a:ext cx="1452058" cy="670560"/>
              <a:chOff x="8665563" y="2210616"/>
              <a:chExt cx="2668249" cy="685800"/>
            </a:xfrm>
            <a:solidFill>
              <a:srgbClr val="84B5BD"/>
            </a:solidFill>
          </p:grpSpPr>
          <p:sp>
            <p:nvSpPr>
              <p:cNvPr id="37" name="Rounded Rectangle 36"/>
              <p:cNvSpPr/>
              <p:nvPr/>
            </p:nvSpPr>
            <p:spPr>
              <a:xfrm>
                <a:off x="8665563" y="2210616"/>
                <a:ext cx="2668249" cy="685800"/>
              </a:xfrm>
              <a:prstGeom prst="roundRect">
                <a:avLst/>
              </a:prstGeom>
              <a:grpFill/>
              <a:ln w="12700">
                <a:solidFill>
                  <a:srgbClr val="84B5BD"/>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38" name="TextBox 37"/>
              <p:cNvSpPr txBox="1"/>
              <p:nvPr/>
            </p:nvSpPr>
            <p:spPr>
              <a:xfrm>
                <a:off x="9184719" y="2411559"/>
                <a:ext cx="2045899" cy="314772"/>
              </a:xfrm>
              <a:prstGeom prst="rect">
                <a:avLst/>
              </a:prstGeom>
              <a:grpFill/>
              <a:ln>
                <a:solidFill>
                  <a:srgbClr val="84B5BD"/>
                </a:solidFill>
              </a:ln>
            </p:spPr>
            <p:txBody>
              <a:bodyPr wrap="square" rtlCol="0">
                <a:spAutoFit/>
              </a:bodyPr>
              <a:lstStyle/>
              <a:p>
                <a:r>
                  <a:rPr lang="en-US" sz="1400" b="1" dirty="0">
                    <a:solidFill>
                      <a:schemeClr val="bg1"/>
                    </a:solidFill>
                    <a:latin typeface="+mn-lt"/>
                  </a:rPr>
                  <a:t>Market</a:t>
                </a:r>
                <a:endParaRPr lang="en-ZA" sz="1400" b="1" dirty="0">
                  <a:solidFill>
                    <a:schemeClr val="bg1"/>
                  </a:solidFill>
                  <a:latin typeface="+mn-lt"/>
                </a:endParaRPr>
              </a:p>
            </p:txBody>
          </p:sp>
        </p:grpSp>
        <p:sp>
          <p:nvSpPr>
            <p:cNvPr id="39" name="TextBox 38"/>
            <p:cNvSpPr txBox="1"/>
            <p:nvPr/>
          </p:nvSpPr>
          <p:spPr>
            <a:xfrm>
              <a:off x="2373569" y="1779282"/>
              <a:ext cx="940886" cy="307777"/>
            </a:xfrm>
            <a:prstGeom prst="rect">
              <a:avLst/>
            </a:prstGeom>
            <a:noFill/>
          </p:spPr>
          <p:txBody>
            <a:bodyPr wrap="square" rtlCol="0">
              <a:spAutoFit/>
            </a:bodyPr>
            <a:lstStyle/>
            <a:p>
              <a:r>
                <a:rPr lang="en-US" sz="1400" b="1" dirty="0">
                  <a:latin typeface="+mn-lt"/>
                </a:rPr>
                <a:t>Storage </a:t>
              </a:r>
              <a:endParaRPr lang="en-ZA" sz="1400" b="1" dirty="0">
                <a:latin typeface="+mn-lt"/>
              </a:endParaRPr>
            </a:p>
          </p:txBody>
        </p:sp>
        <p:sp>
          <p:nvSpPr>
            <p:cNvPr id="40" name="TextBox 39"/>
            <p:cNvSpPr txBox="1"/>
            <p:nvPr/>
          </p:nvSpPr>
          <p:spPr>
            <a:xfrm>
              <a:off x="5693820" y="1802725"/>
              <a:ext cx="1221175" cy="307777"/>
            </a:xfrm>
            <a:prstGeom prst="rect">
              <a:avLst/>
            </a:prstGeom>
            <a:noFill/>
          </p:spPr>
          <p:txBody>
            <a:bodyPr wrap="square" rtlCol="0">
              <a:spAutoFit/>
            </a:bodyPr>
            <a:lstStyle/>
            <a:p>
              <a:r>
                <a:rPr lang="en-US" sz="1400" b="1" dirty="0">
                  <a:latin typeface="+mn-lt"/>
                </a:rPr>
                <a:t>Warehouse </a:t>
              </a:r>
              <a:endParaRPr lang="en-ZA" sz="1400" b="1" dirty="0">
                <a:latin typeface="+mn-lt"/>
              </a:endParaRPr>
            </a:p>
          </p:txBody>
        </p:sp>
        <p:sp>
          <p:nvSpPr>
            <p:cNvPr id="41" name="TextBox 40"/>
            <p:cNvSpPr txBox="1"/>
            <p:nvPr/>
          </p:nvSpPr>
          <p:spPr>
            <a:xfrm>
              <a:off x="8985496" y="1881346"/>
              <a:ext cx="1221175" cy="307777"/>
            </a:xfrm>
            <a:prstGeom prst="rect">
              <a:avLst/>
            </a:prstGeom>
            <a:noFill/>
          </p:spPr>
          <p:txBody>
            <a:bodyPr wrap="square" rtlCol="0">
              <a:spAutoFit/>
            </a:bodyPr>
            <a:lstStyle/>
            <a:p>
              <a:pPr algn="ctr"/>
              <a:r>
                <a:rPr lang="en-US" sz="1400" b="1" dirty="0">
                  <a:latin typeface="+mn-lt"/>
                </a:rPr>
                <a:t>DC</a:t>
              </a:r>
              <a:endParaRPr lang="en-ZA" sz="1400" b="1" dirty="0">
                <a:latin typeface="+mn-lt"/>
              </a:endParaRPr>
            </a:p>
          </p:txBody>
        </p:sp>
        <p:cxnSp>
          <p:nvCxnSpPr>
            <p:cNvPr id="43" name="Elbow Connector 42"/>
            <p:cNvCxnSpPr/>
            <p:nvPr/>
          </p:nvCxnSpPr>
          <p:spPr>
            <a:xfrm rot="16200000" flipH="1">
              <a:off x="857870" y="3273957"/>
              <a:ext cx="1575469" cy="470480"/>
            </a:xfrm>
            <a:prstGeom prst="bentConnector3">
              <a:avLst>
                <a:gd name="adj1" fmla="val 98367"/>
              </a:avLst>
            </a:prstGeom>
            <a:ln/>
          </p:spPr>
          <p:style>
            <a:lnRef idx="2">
              <a:schemeClr val="accent2"/>
            </a:lnRef>
            <a:fillRef idx="0">
              <a:schemeClr val="accent2"/>
            </a:fillRef>
            <a:effectRef idx="1">
              <a:schemeClr val="accent2"/>
            </a:effectRef>
            <a:fontRef idx="minor">
              <a:schemeClr val="tx1"/>
            </a:fontRef>
          </p:style>
        </p:cxnSp>
        <p:cxnSp>
          <p:nvCxnSpPr>
            <p:cNvPr id="45" name="Elbow Connector 44"/>
            <p:cNvCxnSpPr/>
            <p:nvPr/>
          </p:nvCxnSpPr>
          <p:spPr>
            <a:xfrm rot="5400000">
              <a:off x="3439828" y="3409255"/>
              <a:ext cx="1526733" cy="248625"/>
            </a:xfrm>
            <a:prstGeom prst="bentConnector3">
              <a:avLst>
                <a:gd name="adj1" fmla="val 95918"/>
              </a:avLst>
            </a:prstGeom>
            <a:ln/>
          </p:spPr>
          <p:style>
            <a:lnRef idx="2">
              <a:schemeClr val="accent2"/>
            </a:lnRef>
            <a:fillRef idx="0">
              <a:schemeClr val="accent2"/>
            </a:fillRef>
            <a:effectRef idx="1">
              <a:schemeClr val="accent2"/>
            </a:effectRef>
            <a:fontRef idx="minor">
              <a:schemeClr val="tx1"/>
            </a:fontRef>
          </p:style>
        </p:cxnSp>
        <p:sp>
          <p:nvSpPr>
            <p:cNvPr id="53" name="Rounded Rectangle 52"/>
            <p:cNvSpPr/>
            <p:nvPr/>
          </p:nvSpPr>
          <p:spPr>
            <a:xfrm>
              <a:off x="1880844" y="3957521"/>
              <a:ext cx="2246148" cy="510232"/>
            </a:xfrm>
            <a:prstGeom prst="roundRect">
              <a:avLst/>
            </a:prstGeom>
            <a:solidFill>
              <a:schemeClr val="accent5"/>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1400" b="1" dirty="0">
                  <a:solidFill>
                    <a:schemeClr val="bg1"/>
                  </a:solidFill>
                </a:rPr>
                <a:t>Supply shocks</a:t>
              </a:r>
              <a:endParaRPr lang="en-ZA" sz="1400" b="1" dirty="0">
                <a:solidFill>
                  <a:schemeClr val="bg1"/>
                </a:solidFill>
              </a:endParaRPr>
            </a:p>
          </p:txBody>
        </p:sp>
        <p:sp>
          <p:nvSpPr>
            <p:cNvPr id="61" name="Rounded Rectangle 60"/>
            <p:cNvSpPr/>
            <p:nvPr/>
          </p:nvSpPr>
          <p:spPr>
            <a:xfrm>
              <a:off x="6159275" y="3955402"/>
              <a:ext cx="1973198" cy="510232"/>
            </a:xfrm>
            <a:prstGeom prst="roundRect">
              <a:avLst/>
            </a:prstGeom>
            <a:solidFill>
              <a:schemeClr val="accent5"/>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1400" b="1" dirty="0">
                  <a:solidFill>
                    <a:schemeClr val="bg1"/>
                  </a:solidFill>
                </a:rPr>
                <a:t>Distribution constraints </a:t>
              </a:r>
              <a:endParaRPr lang="en-ZA" sz="1400" b="1" dirty="0">
                <a:solidFill>
                  <a:schemeClr val="bg1"/>
                </a:solidFill>
              </a:endParaRPr>
            </a:p>
          </p:txBody>
        </p:sp>
        <p:sp>
          <p:nvSpPr>
            <p:cNvPr id="68" name="Right Arrow 67"/>
            <p:cNvSpPr/>
            <p:nvPr/>
          </p:nvSpPr>
          <p:spPr>
            <a:xfrm>
              <a:off x="4651008" y="4116698"/>
              <a:ext cx="1273492" cy="363883"/>
            </a:xfrm>
            <a:prstGeom prst="rightArrow">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69" name="Right Arrow 68"/>
            <p:cNvSpPr/>
            <p:nvPr/>
          </p:nvSpPr>
          <p:spPr>
            <a:xfrm rot="10800000">
              <a:off x="8602024" y="4060784"/>
              <a:ext cx="1054298" cy="351270"/>
            </a:xfrm>
            <a:prstGeom prst="rightArrow">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71" name="TextBox 70"/>
            <p:cNvSpPr txBox="1"/>
            <p:nvPr/>
          </p:nvSpPr>
          <p:spPr>
            <a:xfrm>
              <a:off x="4610159" y="3742987"/>
              <a:ext cx="1509894" cy="307777"/>
            </a:xfrm>
            <a:prstGeom prst="rect">
              <a:avLst/>
            </a:prstGeom>
            <a:noFill/>
          </p:spPr>
          <p:txBody>
            <a:bodyPr wrap="square" rtlCol="0">
              <a:spAutoFit/>
            </a:bodyPr>
            <a:lstStyle/>
            <a:p>
              <a:r>
                <a:rPr lang="en-US" sz="1400" b="1" dirty="0"/>
                <a:t>Propagation </a:t>
              </a:r>
              <a:r>
                <a:rPr lang="en-US" sz="1400" b="1" dirty="0">
                  <a:latin typeface="+mn-lt"/>
                </a:rPr>
                <a:t> </a:t>
              </a:r>
              <a:endParaRPr lang="en-ZA" sz="1400" b="1" dirty="0">
                <a:latin typeface="+mn-lt"/>
              </a:endParaRPr>
            </a:p>
          </p:txBody>
        </p:sp>
        <p:sp>
          <p:nvSpPr>
            <p:cNvPr id="72" name="TextBox 71"/>
            <p:cNvSpPr txBox="1"/>
            <p:nvPr/>
          </p:nvSpPr>
          <p:spPr>
            <a:xfrm>
              <a:off x="8323734" y="3696306"/>
              <a:ext cx="2193820" cy="307777"/>
            </a:xfrm>
            <a:prstGeom prst="rect">
              <a:avLst/>
            </a:prstGeom>
            <a:noFill/>
          </p:spPr>
          <p:txBody>
            <a:bodyPr wrap="square" rtlCol="0">
              <a:spAutoFit/>
            </a:bodyPr>
            <a:lstStyle/>
            <a:p>
              <a:r>
                <a:rPr lang="en-US" sz="1400" b="1" dirty="0"/>
                <a:t>Backpropagation</a:t>
              </a:r>
              <a:endParaRPr lang="en-ZA" sz="1400" b="1" dirty="0">
                <a:latin typeface="+mn-lt"/>
              </a:endParaRPr>
            </a:p>
          </p:txBody>
        </p:sp>
        <p:cxnSp>
          <p:nvCxnSpPr>
            <p:cNvPr id="74" name="Straight Connector 73"/>
            <p:cNvCxnSpPr/>
            <p:nvPr/>
          </p:nvCxnSpPr>
          <p:spPr>
            <a:xfrm>
              <a:off x="11071182" y="2781062"/>
              <a:ext cx="0" cy="1374644"/>
            </a:xfrm>
            <a:prstGeom prst="line">
              <a:avLst/>
            </a:prstGeom>
            <a:ln/>
          </p:spPr>
          <p:style>
            <a:lnRef idx="2">
              <a:schemeClr val="accent2"/>
            </a:lnRef>
            <a:fillRef idx="0">
              <a:schemeClr val="accent2"/>
            </a:fillRef>
            <a:effectRef idx="1">
              <a:schemeClr val="accent2"/>
            </a:effectRef>
            <a:fontRef idx="minor">
              <a:schemeClr val="tx1"/>
            </a:fontRef>
          </p:style>
        </p:cxnSp>
        <p:sp>
          <p:nvSpPr>
            <p:cNvPr id="76" name="Rounded Rectangle 75"/>
            <p:cNvSpPr/>
            <p:nvPr/>
          </p:nvSpPr>
          <p:spPr>
            <a:xfrm>
              <a:off x="10038094" y="3923800"/>
              <a:ext cx="1837396" cy="483136"/>
            </a:xfrm>
            <a:prstGeom prst="roundRect">
              <a:avLst/>
            </a:prstGeom>
            <a:solidFill>
              <a:schemeClr val="accent5"/>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1400" b="1" dirty="0">
                  <a:solidFill>
                    <a:schemeClr val="bg1"/>
                  </a:solidFill>
                </a:rPr>
                <a:t>Demand shocks </a:t>
              </a:r>
              <a:endParaRPr lang="en-ZA" sz="1400" b="1" dirty="0">
                <a:solidFill>
                  <a:schemeClr val="bg1"/>
                </a:solidFill>
              </a:endParaRPr>
            </a:p>
          </p:txBody>
        </p:sp>
        <p:sp>
          <p:nvSpPr>
            <p:cNvPr id="86" name="TextBox 85"/>
            <p:cNvSpPr txBox="1"/>
            <p:nvPr/>
          </p:nvSpPr>
          <p:spPr>
            <a:xfrm>
              <a:off x="1872798" y="4648203"/>
              <a:ext cx="2254194"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a:t>Lack of raw materials </a:t>
              </a:r>
            </a:p>
            <a:p>
              <a:pPr marL="171450" indent="-171450">
                <a:buFont typeface="Arial" panose="020B0604020202020204" pitchFamily="34" charset="0"/>
                <a:buChar char="•"/>
              </a:pPr>
              <a:r>
                <a:rPr lang="en-US" sz="1400" dirty="0"/>
                <a:t>Lack of parts </a:t>
              </a:r>
            </a:p>
            <a:p>
              <a:pPr marL="171450" indent="-171450">
                <a:buFont typeface="Arial" panose="020B0604020202020204" pitchFamily="34" charset="0"/>
                <a:buChar char="•"/>
              </a:pPr>
              <a:r>
                <a:rPr lang="en-US" sz="1400" dirty="0"/>
                <a:t>Reduced jobs opportunities </a:t>
              </a:r>
            </a:p>
          </p:txBody>
        </p:sp>
        <p:sp>
          <p:nvSpPr>
            <p:cNvPr id="88" name="TextBox 87"/>
            <p:cNvSpPr txBox="1"/>
            <p:nvPr/>
          </p:nvSpPr>
          <p:spPr>
            <a:xfrm>
              <a:off x="6152042" y="4590184"/>
              <a:ext cx="2054352"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a:t>Trade restrictions </a:t>
              </a:r>
            </a:p>
            <a:p>
              <a:pPr marL="171450" indent="-171450">
                <a:buFont typeface="Arial" panose="020B0604020202020204" pitchFamily="34" charset="0"/>
                <a:buChar char="•"/>
              </a:pPr>
              <a:r>
                <a:rPr lang="en-US" sz="1400" dirty="0"/>
                <a:t>Closing of facilities</a:t>
              </a:r>
            </a:p>
            <a:p>
              <a:pPr marL="171450" indent="-171450">
                <a:buFont typeface="Arial" panose="020B0604020202020204" pitchFamily="34" charset="0"/>
                <a:buChar char="•"/>
              </a:pPr>
              <a:r>
                <a:rPr lang="en-US" sz="1400" dirty="0"/>
                <a:t>Clogged distribution systems </a:t>
              </a:r>
              <a:endParaRPr lang="en-ZA" sz="1400" dirty="0"/>
            </a:p>
          </p:txBody>
        </p:sp>
        <p:sp>
          <p:nvSpPr>
            <p:cNvPr id="89" name="TextBox 88"/>
            <p:cNvSpPr txBox="1"/>
            <p:nvPr/>
          </p:nvSpPr>
          <p:spPr>
            <a:xfrm>
              <a:off x="9931243" y="4498346"/>
              <a:ext cx="2054352"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a:t>Hoarding </a:t>
              </a:r>
            </a:p>
            <a:p>
              <a:pPr marL="171450" indent="-171450">
                <a:buFont typeface="Arial" panose="020B0604020202020204" pitchFamily="34" charset="0"/>
                <a:buChar char="•"/>
              </a:pPr>
              <a:r>
                <a:rPr lang="en-US" sz="1400" dirty="0"/>
                <a:t>Drop in demand </a:t>
              </a:r>
            </a:p>
            <a:p>
              <a:pPr marL="171450" indent="-171450">
                <a:buFont typeface="Arial" panose="020B0604020202020204" pitchFamily="34" charset="0"/>
                <a:buChar char="•"/>
              </a:pPr>
              <a:r>
                <a:rPr lang="en-US" sz="1400" dirty="0"/>
                <a:t>Substitution (drop in pattern) </a:t>
              </a:r>
              <a:endParaRPr lang="en-ZA" sz="1400" dirty="0"/>
            </a:p>
          </p:txBody>
        </p:sp>
      </p:grpSp>
      <p:sp>
        <p:nvSpPr>
          <p:cNvPr id="91" name="Title 1"/>
          <p:cNvSpPr txBox="1">
            <a:spLocks/>
          </p:cNvSpPr>
          <p:nvPr/>
        </p:nvSpPr>
        <p:spPr>
          <a:xfrm>
            <a:off x="500922" y="271958"/>
            <a:ext cx="10068389" cy="720105"/>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r>
              <a:rPr lang="en-US" dirty="0"/>
              <a:t>Supply chains will be distorted as a result of the pandemic </a:t>
            </a:r>
            <a:endParaRPr lang="en-ZA" sz="3200" dirty="0"/>
          </a:p>
        </p:txBody>
      </p:sp>
    </p:spTree>
    <p:extLst>
      <p:ext uri="{BB962C8B-B14F-4D97-AF65-F5344CB8AC3E}">
        <p14:creationId xmlns:p14="http://schemas.microsoft.com/office/powerpoint/2010/main" val="383020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9086" y="1168160"/>
            <a:ext cx="11241914" cy="646331"/>
          </a:xfrm>
          <a:prstGeom prst="rect">
            <a:avLst/>
          </a:prstGeom>
        </p:spPr>
        <p:txBody>
          <a:bodyPr wrap="square">
            <a:spAutoFit/>
          </a:bodyPr>
          <a:lstStyle/>
          <a:p>
            <a:r>
              <a:rPr lang="en-US" dirty="0">
                <a:solidFill>
                  <a:schemeClr val="accent5"/>
                </a:solidFill>
              </a:rPr>
              <a:t>The container throughput in ports is an important indicator of global trade. Almost all value-added goods are transported through containers, with total shipping is largely made up of oil, coal, ore </a:t>
            </a:r>
            <a:r>
              <a:rPr lang="en-US" dirty="0" err="1">
                <a:solidFill>
                  <a:schemeClr val="accent5"/>
                </a:solidFill>
              </a:rPr>
              <a:t>etc</a:t>
            </a:r>
            <a:r>
              <a:rPr lang="en-US" dirty="0">
                <a:solidFill>
                  <a:schemeClr val="accent5"/>
                </a:solidFill>
              </a:rPr>
              <a:t> </a:t>
            </a:r>
          </a:p>
        </p:txBody>
      </p:sp>
      <p:pic>
        <p:nvPicPr>
          <p:cNvPr id="2" name="Picture 1"/>
          <p:cNvPicPr>
            <a:picLocks noChangeAspect="1"/>
          </p:cNvPicPr>
          <p:nvPr/>
        </p:nvPicPr>
        <p:blipFill>
          <a:blip r:embed="rId2"/>
          <a:stretch>
            <a:fillRect/>
          </a:stretch>
        </p:blipFill>
        <p:spPr>
          <a:xfrm>
            <a:off x="1031643" y="2166588"/>
            <a:ext cx="9450979" cy="3982659"/>
          </a:xfrm>
          <a:prstGeom prst="rect">
            <a:avLst/>
          </a:prstGeom>
        </p:spPr>
      </p:pic>
      <p:sp>
        <p:nvSpPr>
          <p:cNvPr id="8" name="Title 2">
            <a:extLst>
              <a:ext uri="{FF2B5EF4-FFF2-40B4-BE49-F238E27FC236}">
                <a16:creationId xmlns:a16="http://schemas.microsoft.com/office/drawing/2014/main" id="{4F1DE33C-15A4-4B51-B5B0-103523929E84}"/>
              </a:ext>
            </a:extLst>
          </p:cNvPr>
          <p:cNvSpPr>
            <a:spLocks noGrp="1"/>
          </p:cNvSpPr>
          <p:nvPr>
            <p:ph type="ctrTitle"/>
          </p:nvPr>
        </p:nvSpPr>
        <p:spPr>
          <a:xfrm>
            <a:off x="569086" y="394301"/>
            <a:ext cx="9913536" cy="661832"/>
          </a:xfrm>
        </p:spPr>
        <p:txBody>
          <a:bodyPr/>
          <a:lstStyle/>
          <a:p>
            <a:r>
              <a:rPr lang="en-GB" dirty="0"/>
              <a:t> </a:t>
            </a:r>
          </a:p>
        </p:txBody>
      </p:sp>
      <p:sp>
        <p:nvSpPr>
          <p:cNvPr id="11" name="Title 1">
            <a:extLst>
              <a:ext uri="{FF2B5EF4-FFF2-40B4-BE49-F238E27FC236}">
                <a16:creationId xmlns:a16="http://schemas.microsoft.com/office/drawing/2014/main" id="{F946A3D7-5424-4DBA-B1C2-7D82415F88C2}"/>
              </a:ext>
            </a:extLst>
          </p:cNvPr>
          <p:cNvSpPr txBox="1">
            <a:spLocks/>
          </p:cNvSpPr>
          <p:nvPr/>
        </p:nvSpPr>
        <p:spPr>
          <a:xfrm>
            <a:off x="569086" y="248688"/>
            <a:ext cx="9291310" cy="720105"/>
          </a:xfrm>
          <a:prstGeom prst="rect">
            <a:avLst/>
          </a:prstGeom>
        </p:spPr>
        <p:txBody>
          <a:bodyPr vert="horz" lIns="0" tIns="0" rIns="0" bIns="0" rtlCol="0" anchor="b">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dirty="0">
                <a:latin typeface="+mj-lt"/>
              </a:rPr>
              <a:t>International trade will be negatively impacted </a:t>
            </a:r>
          </a:p>
        </p:txBody>
      </p:sp>
      <p:sp>
        <p:nvSpPr>
          <p:cNvPr id="12" name="TextBox 11"/>
          <p:cNvSpPr txBox="1"/>
          <p:nvPr/>
        </p:nvSpPr>
        <p:spPr>
          <a:xfrm>
            <a:off x="942864" y="1880374"/>
            <a:ext cx="5847276" cy="253916"/>
          </a:xfrm>
          <a:prstGeom prst="rect">
            <a:avLst/>
          </a:prstGeom>
          <a:noFill/>
        </p:spPr>
        <p:txBody>
          <a:bodyPr wrap="square" rtlCol="0">
            <a:spAutoFit/>
          </a:bodyPr>
          <a:lstStyle/>
          <a:p>
            <a:r>
              <a:rPr lang="en-US" sz="1000" b="1" dirty="0"/>
              <a:t>Figure 3</a:t>
            </a:r>
            <a:r>
              <a:rPr lang="en-US" sz="1000" dirty="0"/>
              <a:t>: RWI/ISL Container Throughput Index, 2007-2020 (2015 = 100</a:t>
            </a:r>
            <a:r>
              <a:rPr lang="en-US" sz="1050" dirty="0"/>
              <a:t>)</a:t>
            </a:r>
          </a:p>
        </p:txBody>
      </p:sp>
      <p:sp>
        <p:nvSpPr>
          <p:cNvPr id="9" name="Footer Placeholder 4">
            <a:extLst>
              <a:ext uri="{FF2B5EF4-FFF2-40B4-BE49-F238E27FC236}">
                <a16:creationId xmlns:a16="http://schemas.microsoft.com/office/drawing/2014/main" id="{0ED6E2A0-B3BE-4356-917D-B11DF1522DAA}"/>
              </a:ext>
            </a:extLst>
          </p:cNvPr>
          <p:cNvSpPr txBox="1">
            <a:spLocks/>
          </p:cNvSpPr>
          <p:nvPr/>
        </p:nvSpPr>
        <p:spPr>
          <a:xfrm>
            <a:off x="1076210" y="6250480"/>
            <a:ext cx="7157904" cy="260350"/>
          </a:xfrm>
          <a:prstGeom prst="rect">
            <a:avLst/>
          </a:prstGeom>
        </p:spPr>
        <p:txBody>
          <a:bodyPr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a:lstStyle>
          <a:p>
            <a:r>
              <a:rPr lang="en-ZA" sz="710" dirty="0">
                <a:solidFill>
                  <a:schemeClr val="bg1">
                    <a:lumMod val="50000"/>
                  </a:schemeClr>
                </a:solidFill>
                <a:latin typeface="+mn-lt"/>
              </a:rPr>
              <a:t>Source: Adapted from </a:t>
            </a:r>
            <a:r>
              <a:rPr lang="en-US" sz="710" dirty="0">
                <a:solidFill>
                  <a:schemeClr val="bg1">
                    <a:lumMod val="50000"/>
                  </a:schemeClr>
                </a:solidFill>
                <a:latin typeface="+mn-lt"/>
              </a:rPr>
              <a:t>Transportation and Pandemics, University of Minnesota, 2020</a:t>
            </a:r>
            <a:endParaRPr lang="en-ZA" sz="710" dirty="0">
              <a:solidFill>
                <a:schemeClr val="bg1">
                  <a:lumMod val="50000"/>
                </a:schemeClr>
              </a:solidFill>
              <a:latin typeface="+mn-lt"/>
            </a:endParaRPr>
          </a:p>
        </p:txBody>
      </p:sp>
    </p:spTree>
    <p:extLst>
      <p:ext uri="{BB962C8B-B14F-4D97-AF65-F5344CB8AC3E}">
        <p14:creationId xmlns:p14="http://schemas.microsoft.com/office/powerpoint/2010/main" val="88150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6449" y="6285900"/>
            <a:ext cx="5306565" cy="215444"/>
          </a:xfrm>
          <a:prstGeom prst="rect">
            <a:avLst/>
          </a:prstGeom>
        </p:spPr>
        <p:txBody>
          <a:bodyPr wrap="square">
            <a:spAutoFit/>
          </a:bodyPr>
          <a:lstStyle/>
          <a:p>
            <a:r>
              <a:rPr lang="en-ZA" sz="800" dirty="0">
                <a:solidFill>
                  <a:schemeClr val="bg1">
                    <a:lumMod val="50000"/>
                  </a:schemeClr>
                </a:solidFill>
              </a:rPr>
              <a:t>Source: Statistics South Africa, March 2020</a:t>
            </a:r>
          </a:p>
        </p:txBody>
      </p:sp>
      <p:sp>
        <p:nvSpPr>
          <p:cNvPr id="7" name="Title 2"/>
          <p:cNvSpPr txBox="1">
            <a:spLocks/>
          </p:cNvSpPr>
          <p:nvPr/>
        </p:nvSpPr>
        <p:spPr>
          <a:xfrm>
            <a:off x="588534" y="309672"/>
            <a:ext cx="9789906" cy="720105"/>
          </a:xfrm>
          <a:prstGeom prst="rect">
            <a:avLst/>
          </a:prstGeom>
        </p:spPr>
        <p:txBody>
          <a:bodyPr vert="horz" lIns="0" tIns="0" rIns="0" bIns="0" rtlCol="0" anchor="b">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Transportation and Agricultural sectors the worst performers in the last 2 years</a:t>
            </a:r>
            <a:endParaRPr lang="en-ZA" dirty="0"/>
          </a:p>
        </p:txBody>
      </p:sp>
      <p:sp>
        <p:nvSpPr>
          <p:cNvPr id="9" name="TextBox 8"/>
          <p:cNvSpPr txBox="1"/>
          <p:nvPr/>
        </p:nvSpPr>
        <p:spPr>
          <a:xfrm>
            <a:off x="747443" y="1724298"/>
            <a:ext cx="3759242" cy="4278094"/>
          </a:xfrm>
          <a:prstGeom prst="rect">
            <a:avLst/>
          </a:prstGeom>
          <a:noFill/>
        </p:spPr>
        <p:txBody>
          <a:bodyPr wrap="square" rtlCol="0">
            <a:spAutoFit/>
          </a:bodyPr>
          <a:lstStyle/>
          <a:p>
            <a:pPr algn="just"/>
            <a:r>
              <a:rPr lang="en-US" dirty="0"/>
              <a:t>All three sectors of the economy experienced negative growth.</a:t>
            </a:r>
          </a:p>
          <a:p>
            <a:pPr algn="just"/>
            <a:endParaRPr lang="en-US" dirty="0"/>
          </a:p>
          <a:p>
            <a:pPr marL="185738" indent="-185738" algn="just">
              <a:spcBef>
                <a:spcPts val="400"/>
              </a:spcBef>
              <a:spcAft>
                <a:spcPts val="400"/>
              </a:spcAft>
              <a:buFont typeface="Arial" panose="020B0604020202020204" pitchFamily="34" charset="0"/>
              <a:buChar char="•"/>
            </a:pPr>
            <a:r>
              <a:rPr lang="en-US" b="1" dirty="0"/>
              <a:t>Primary sector</a:t>
            </a:r>
            <a:r>
              <a:rPr lang="en-US" dirty="0"/>
              <a:t>: -</a:t>
            </a:r>
            <a:r>
              <a:rPr lang="en-US" b="1" dirty="0">
                <a:solidFill>
                  <a:srgbClr val="C00000"/>
                </a:solidFill>
              </a:rPr>
              <a:t>0,4%</a:t>
            </a:r>
            <a:r>
              <a:rPr lang="en-US" dirty="0"/>
              <a:t> (</a:t>
            </a:r>
            <a:r>
              <a:rPr lang="en-US" b="1" dirty="0">
                <a:solidFill>
                  <a:schemeClr val="accent6">
                    <a:lumMod val="50000"/>
                  </a:schemeClr>
                </a:solidFill>
              </a:rPr>
              <a:t>Mining</a:t>
            </a:r>
            <a:r>
              <a:rPr lang="en-US" dirty="0"/>
              <a:t>, Agriculture, forestry &amp; fishing.</a:t>
            </a:r>
          </a:p>
          <a:p>
            <a:pPr marL="185738" indent="-185738" algn="just">
              <a:spcBef>
                <a:spcPts val="400"/>
              </a:spcBef>
              <a:spcAft>
                <a:spcPts val="400"/>
              </a:spcAft>
              <a:buFont typeface="Arial" panose="020B0604020202020204" pitchFamily="34" charset="0"/>
              <a:buChar char="•"/>
            </a:pPr>
            <a:r>
              <a:rPr lang="en-US" b="1" dirty="0"/>
              <a:t>Secondary sector: </a:t>
            </a:r>
            <a:r>
              <a:rPr lang="en-US" b="1" dirty="0">
                <a:solidFill>
                  <a:srgbClr val="C00000"/>
                </a:solidFill>
              </a:rPr>
              <a:t>-2,9% </a:t>
            </a:r>
            <a:r>
              <a:rPr lang="en-US" dirty="0"/>
              <a:t>(Manufacturing, Electricity, gas and water, Construction).</a:t>
            </a:r>
          </a:p>
          <a:p>
            <a:pPr marL="185738" indent="-185738" algn="just">
              <a:spcBef>
                <a:spcPts val="400"/>
              </a:spcBef>
              <a:spcAft>
                <a:spcPts val="400"/>
              </a:spcAft>
              <a:buFont typeface="Arial" panose="020B0604020202020204" pitchFamily="34" charset="0"/>
              <a:buChar char="•"/>
            </a:pPr>
            <a:r>
              <a:rPr lang="en-US" b="1" dirty="0"/>
              <a:t>Tertiary sector</a:t>
            </a:r>
            <a:r>
              <a:rPr lang="en-US" dirty="0"/>
              <a:t>: </a:t>
            </a:r>
            <a:r>
              <a:rPr lang="en-US" b="1" dirty="0">
                <a:solidFill>
                  <a:srgbClr val="C00000"/>
                </a:solidFill>
              </a:rPr>
              <a:t>-1,0% </a:t>
            </a:r>
            <a:r>
              <a:rPr lang="en-US" dirty="0"/>
              <a:t>(Trade, Transport &amp; communication, Finance, Government, Personal services)</a:t>
            </a:r>
          </a:p>
          <a:p>
            <a:endParaRPr lang="en-ZA" sz="1800" dirty="0">
              <a:latin typeface="Arial Narrow" panose="020B0606020202030204" pitchFamily="34" charset="0"/>
            </a:endParaRPr>
          </a:p>
        </p:txBody>
      </p:sp>
      <p:graphicFrame>
        <p:nvGraphicFramePr>
          <p:cNvPr id="4" name="Chart 3"/>
          <p:cNvGraphicFramePr/>
          <p:nvPr>
            <p:extLst>
              <p:ext uri="{D42A27DB-BD31-4B8C-83A1-F6EECF244321}">
                <p14:modId xmlns:p14="http://schemas.microsoft.com/office/powerpoint/2010/main" val="1171770547"/>
              </p:ext>
            </p:extLst>
          </p:nvPr>
        </p:nvGraphicFramePr>
        <p:xfrm>
          <a:off x="5628306" y="1724388"/>
          <a:ext cx="6158411" cy="427800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164694" y="1486600"/>
            <a:ext cx="5847276" cy="253916"/>
          </a:xfrm>
          <a:prstGeom prst="rect">
            <a:avLst/>
          </a:prstGeom>
          <a:noFill/>
        </p:spPr>
        <p:txBody>
          <a:bodyPr wrap="square" rtlCol="0">
            <a:spAutoFit/>
          </a:bodyPr>
          <a:lstStyle/>
          <a:p>
            <a:r>
              <a:rPr lang="en-US" sz="1000" b="1" dirty="0"/>
              <a:t>Figure 4</a:t>
            </a:r>
            <a:r>
              <a:rPr lang="en-US" sz="1000" dirty="0"/>
              <a:t>: Sectoral contribution to GDP pre-COVID19, Q4 2019 (%) </a:t>
            </a:r>
            <a:endParaRPr lang="en-ZA" sz="1000" dirty="0"/>
          </a:p>
        </p:txBody>
      </p:sp>
    </p:spTree>
    <p:extLst>
      <p:ext uri="{BB962C8B-B14F-4D97-AF65-F5344CB8AC3E}">
        <p14:creationId xmlns:p14="http://schemas.microsoft.com/office/powerpoint/2010/main" val="251006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ADC3-C966-4295-83EA-68F12EB9F69F}"/>
              </a:ext>
            </a:extLst>
          </p:cNvPr>
          <p:cNvSpPr>
            <a:spLocks noGrp="1"/>
          </p:cNvSpPr>
          <p:nvPr>
            <p:ph type="title"/>
          </p:nvPr>
        </p:nvSpPr>
        <p:spPr>
          <a:xfrm>
            <a:off x="512839" y="230022"/>
            <a:ext cx="10457775" cy="720105"/>
          </a:xfrm>
        </p:spPr>
        <p:txBody>
          <a:bodyPr/>
          <a:lstStyle/>
          <a:p>
            <a:r>
              <a:rPr lang="en-ZA" dirty="0"/>
              <a:t>Transnet is uniquely positioned to support the economy, providing reliable freight, transport and services </a:t>
            </a:r>
            <a:endParaRPr lang="en-GB" b="0" dirty="0"/>
          </a:p>
        </p:txBody>
      </p:sp>
      <p:sp>
        <p:nvSpPr>
          <p:cNvPr id="5" name="object 4">
            <a:extLst>
              <a:ext uri="{FF2B5EF4-FFF2-40B4-BE49-F238E27FC236}">
                <a16:creationId xmlns:a16="http://schemas.microsoft.com/office/drawing/2014/main" id="{D8B246BD-DE8C-4F54-BFB2-A1649BEF2105}"/>
              </a:ext>
            </a:extLst>
          </p:cNvPr>
          <p:cNvSpPr txBox="1"/>
          <p:nvPr/>
        </p:nvSpPr>
        <p:spPr>
          <a:xfrm>
            <a:off x="11058499" y="1612502"/>
            <a:ext cx="1116080" cy="187233"/>
          </a:xfrm>
          <a:prstGeom prst="rect">
            <a:avLst/>
          </a:prstGeom>
        </p:spPr>
        <p:txBody>
          <a:bodyPr vert="horz" wrap="square" lIns="0" tIns="9400" rIns="0" bIns="0" rtlCol="0">
            <a:spAutoFit/>
          </a:bodyPr>
          <a:lstStyle/>
          <a:p>
            <a:pPr marL="7521" defTabSz="541508">
              <a:spcBef>
                <a:spcPts val="74"/>
              </a:spcBef>
              <a:defRPr/>
            </a:pPr>
            <a:r>
              <a:rPr sz="1155" spc="3" dirty="0">
                <a:solidFill>
                  <a:srgbClr val="141615"/>
                </a:solidFill>
                <a:latin typeface="ApexNew-Book"/>
                <a:cs typeface="ApexNew-Book"/>
              </a:rPr>
              <a:t>Ports</a:t>
            </a:r>
            <a:r>
              <a:rPr sz="1155" spc="-65" dirty="0">
                <a:solidFill>
                  <a:srgbClr val="141615"/>
                </a:solidFill>
                <a:latin typeface="ApexNew-Book"/>
                <a:cs typeface="ApexNew-Book"/>
              </a:rPr>
              <a:t> </a:t>
            </a:r>
            <a:r>
              <a:rPr sz="1155" spc="-6" dirty="0">
                <a:solidFill>
                  <a:srgbClr val="141615"/>
                </a:solidFill>
                <a:latin typeface="ApexNew-Book"/>
                <a:cs typeface="ApexNew-Book"/>
              </a:rPr>
              <a:t>Terminals</a:t>
            </a:r>
            <a:endParaRPr sz="1155" dirty="0">
              <a:solidFill>
                <a:prstClr val="black"/>
              </a:solidFill>
              <a:latin typeface="ApexNew-Book"/>
              <a:cs typeface="ApexNew-Book"/>
            </a:endParaRPr>
          </a:p>
        </p:txBody>
      </p:sp>
      <p:sp>
        <p:nvSpPr>
          <p:cNvPr id="6" name="object 5">
            <a:extLst>
              <a:ext uri="{FF2B5EF4-FFF2-40B4-BE49-F238E27FC236}">
                <a16:creationId xmlns:a16="http://schemas.microsoft.com/office/drawing/2014/main" id="{C3C532BF-33CD-4C59-9621-EE41A153D0D8}"/>
              </a:ext>
            </a:extLst>
          </p:cNvPr>
          <p:cNvSpPr txBox="1"/>
          <p:nvPr/>
        </p:nvSpPr>
        <p:spPr>
          <a:xfrm>
            <a:off x="11098276" y="1991555"/>
            <a:ext cx="1109246" cy="187233"/>
          </a:xfrm>
          <a:prstGeom prst="rect">
            <a:avLst/>
          </a:prstGeom>
        </p:spPr>
        <p:txBody>
          <a:bodyPr vert="horz" wrap="square" lIns="0" tIns="9400" rIns="0" bIns="0" rtlCol="0">
            <a:spAutoFit/>
          </a:bodyPr>
          <a:lstStyle/>
          <a:p>
            <a:pPr marL="7521" defTabSz="541508">
              <a:spcBef>
                <a:spcPts val="74"/>
              </a:spcBef>
              <a:defRPr/>
            </a:pPr>
            <a:r>
              <a:rPr sz="1155" spc="3" dirty="0">
                <a:solidFill>
                  <a:srgbClr val="141615"/>
                </a:solidFill>
                <a:latin typeface="ApexNew-Book"/>
                <a:cs typeface="ApexNew-Book"/>
              </a:rPr>
              <a:t>Ports</a:t>
            </a:r>
            <a:r>
              <a:rPr sz="1155" spc="-36" dirty="0">
                <a:solidFill>
                  <a:srgbClr val="141615"/>
                </a:solidFill>
                <a:latin typeface="ApexNew-Book"/>
                <a:cs typeface="ApexNew-Book"/>
              </a:rPr>
              <a:t> </a:t>
            </a:r>
            <a:r>
              <a:rPr sz="1155" spc="6" dirty="0">
                <a:solidFill>
                  <a:srgbClr val="141615"/>
                </a:solidFill>
                <a:latin typeface="ApexNew-Book"/>
                <a:cs typeface="ApexNew-Book"/>
              </a:rPr>
              <a:t>Authority</a:t>
            </a:r>
            <a:endParaRPr sz="1155" dirty="0">
              <a:solidFill>
                <a:prstClr val="black"/>
              </a:solidFill>
              <a:latin typeface="ApexNew-Book"/>
              <a:cs typeface="ApexNew-Book"/>
            </a:endParaRPr>
          </a:p>
        </p:txBody>
      </p:sp>
      <p:pic>
        <p:nvPicPr>
          <p:cNvPr id="41" name="Picture 40">
            <a:extLst>
              <a:ext uri="{FF2B5EF4-FFF2-40B4-BE49-F238E27FC236}">
                <a16:creationId xmlns:a16="http://schemas.microsoft.com/office/drawing/2014/main" id="{FF7DBAB5-C294-463B-A156-8DA1E8B46C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9946" y="3458259"/>
            <a:ext cx="415733" cy="409134"/>
          </a:xfrm>
          <a:prstGeom prst="rect">
            <a:avLst/>
          </a:prstGeom>
        </p:spPr>
      </p:pic>
      <p:grpSp>
        <p:nvGrpSpPr>
          <p:cNvPr id="4" name="Group 3"/>
          <p:cNvGrpSpPr/>
          <p:nvPr/>
        </p:nvGrpSpPr>
        <p:grpSpPr>
          <a:xfrm>
            <a:off x="10553952" y="1475639"/>
            <a:ext cx="1570802" cy="2114418"/>
            <a:chOff x="10517014" y="1449691"/>
            <a:chExt cx="1570802" cy="2114418"/>
          </a:xfrm>
        </p:grpSpPr>
        <p:sp>
          <p:nvSpPr>
            <p:cNvPr id="8" name="object 7">
              <a:extLst>
                <a:ext uri="{FF2B5EF4-FFF2-40B4-BE49-F238E27FC236}">
                  <a16:creationId xmlns:a16="http://schemas.microsoft.com/office/drawing/2014/main" id="{BFF85AC6-81E0-453D-85C2-D0BE8763B8D1}"/>
                </a:ext>
              </a:extLst>
            </p:cNvPr>
            <p:cNvSpPr txBox="1"/>
            <p:nvPr/>
          </p:nvSpPr>
          <p:spPr>
            <a:xfrm>
              <a:off x="11233137" y="2822878"/>
              <a:ext cx="854679" cy="741231"/>
            </a:xfrm>
            <a:prstGeom prst="rect">
              <a:avLst/>
            </a:prstGeom>
          </p:spPr>
          <p:txBody>
            <a:bodyPr vert="horz" wrap="square" lIns="0" tIns="9400" rIns="0" bIns="0" rtlCol="0">
              <a:spAutoFit/>
            </a:bodyPr>
            <a:lstStyle/>
            <a:p>
              <a:pPr marL="7521" defTabSz="541508">
                <a:spcBef>
                  <a:spcPts val="74"/>
                </a:spcBef>
                <a:defRPr/>
              </a:pPr>
              <a:r>
                <a:rPr sz="1200" spc="6" dirty="0">
                  <a:solidFill>
                    <a:srgbClr val="141615"/>
                  </a:solidFill>
                  <a:latin typeface="ApexNew-Book"/>
                  <a:cs typeface="ApexNew-Book"/>
                </a:rPr>
                <a:t>Engineering</a:t>
              </a:r>
              <a:endParaRPr sz="1200" dirty="0">
                <a:solidFill>
                  <a:prstClr val="black"/>
                </a:solidFill>
                <a:latin typeface="ApexNew-Book"/>
                <a:cs typeface="ApexNew-Book"/>
              </a:endParaRPr>
            </a:p>
            <a:p>
              <a:pPr defTabSz="541508">
                <a:spcBef>
                  <a:spcPts val="15"/>
                </a:spcBef>
                <a:defRPr/>
              </a:pPr>
              <a:endParaRPr sz="2400" dirty="0">
                <a:solidFill>
                  <a:prstClr val="black"/>
                </a:solidFill>
                <a:latin typeface="ApexNew-Book"/>
                <a:cs typeface="ApexNew-Book"/>
              </a:endParaRPr>
            </a:p>
            <a:p>
              <a:pPr marL="7521" defTabSz="541508">
                <a:defRPr/>
              </a:pPr>
              <a:r>
                <a:rPr sz="1200" spc="6" dirty="0">
                  <a:solidFill>
                    <a:srgbClr val="141615"/>
                  </a:solidFill>
                  <a:latin typeface="ApexNew-Book"/>
                  <a:cs typeface="ApexNew-Book"/>
                </a:rPr>
                <a:t>Pipeline</a:t>
              </a:r>
              <a:endParaRPr sz="1200" dirty="0">
                <a:solidFill>
                  <a:prstClr val="black"/>
                </a:solidFill>
                <a:latin typeface="ApexNew-Book"/>
                <a:cs typeface="ApexNew-Book"/>
              </a:endParaRPr>
            </a:p>
          </p:txBody>
        </p:sp>
        <p:grpSp>
          <p:nvGrpSpPr>
            <p:cNvPr id="3" name="Group 2"/>
            <p:cNvGrpSpPr/>
            <p:nvPr/>
          </p:nvGrpSpPr>
          <p:grpSpPr>
            <a:xfrm>
              <a:off x="10517014" y="1449691"/>
              <a:ext cx="1515118" cy="2008568"/>
              <a:chOff x="10517014" y="1449691"/>
              <a:chExt cx="1515118" cy="2008568"/>
            </a:xfrm>
          </p:grpSpPr>
          <p:sp>
            <p:nvSpPr>
              <p:cNvPr id="7" name="object 6">
                <a:extLst>
                  <a:ext uri="{FF2B5EF4-FFF2-40B4-BE49-F238E27FC236}">
                    <a16:creationId xmlns:a16="http://schemas.microsoft.com/office/drawing/2014/main" id="{C764263C-83B0-4B6B-AA5E-F06F0A14453F}"/>
                  </a:ext>
                </a:extLst>
              </p:cNvPr>
              <p:cNvSpPr txBox="1"/>
              <p:nvPr/>
            </p:nvSpPr>
            <p:spPr>
              <a:xfrm>
                <a:off x="11200945" y="2425455"/>
                <a:ext cx="831187" cy="187233"/>
              </a:xfrm>
              <a:prstGeom prst="rect">
                <a:avLst/>
              </a:prstGeom>
            </p:spPr>
            <p:txBody>
              <a:bodyPr vert="horz" wrap="square" lIns="0" tIns="9400" rIns="0" bIns="0" rtlCol="0">
                <a:spAutoFit/>
              </a:bodyPr>
              <a:lstStyle/>
              <a:p>
                <a:pPr marL="7521" defTabSz="541508">
                  <a:spcBef>
                    <a:spcPts val="74"/>
                  </a:spcBef>
                  <a:defRPr/>
                </a:pPr>
                <a:r>
                  <a:rPr sz="1155" spc="6" dirty="0">
                    <a:solidFill>
                      <a:srgbClr val="141615"/>
                    </a:solidFill>
                    <a:latin typeface="ApexNew-Book"/>
                    <a:cs typeface="ApexNew-Book"/>
                  </a:rPr>
                  <a:t>Freight</a:t>
                </a:r>
                <a:r>
                  <a:rPr sz="1155" spc="-36" dirty="0">
                    <a:solidFill>
                      <a:srgbClr val="141615"/>
                    </a:solidFill>
                    <a:latin typeface="ApexNew-Book"/>
                    <a:cs typeface="ApexNew-Book"/>
                  </a:rPr>
                  <a:t> </a:t>
                </a:r>
                <a:r>
                  <a:rPr sz="1155" spc="6" dirty="0">
                    <a:solidFill>
                      <a:srgbClr val="141615"/>
                    </a:solidFill>
                    <a:latin typeface="ApexNew-Book"/>
                    <a:cs typeface="ApexNew-Book"/>
                  </a:rPr>
                  <a:t>Rail</a:t>
                </a:r>
                <a:endParaRPr sz="1155" dirty="0">
                  <a:solidFill>
                    <a:prstClr val="black"/>
                  </a:solidFill>
                  <a:latin typeface="ApexNew-Book"/>
                  <a:cs typeface="ApexNew-Book"/>
                </a:endParaRPr>
              </a:p>
            </p:txBody>
          </p:sp>
          <p:sp>
            <p:nvSpPr>
              <p:cNvPr id="9" name="object 8">
                <a:extLst>
                  <a:ext uri="{FF2B5EF4-FFF2-40B4-BE49-F238E27FC236}">
                    <a16:creationId xmlns:a16="http://schemas.microsoft.com/office/drawing/2014/main" id="{67011DF6-F98F-460C-ADA7-5F210FEA989A}"/>
                  </a:ext>
                </a:extLst>
              </p:cNvPr>
              <p:cNvSpPr/>
              <p:nvPr/>
            </p:nvSpPr>
            <p:spPr>
              <a:xfrm>
                <a:off x="10632140" y="3458259"/>
                <a:ext cx="526422" cy="0"/>
              </a:xfrm>
              <a:custGeom>
                <a:avLst/>
                <a:gdLst/>
                <a:ahLst/>
                <a:cxnLst/>
                <a:rect l="l" t="t" r="r" b="b"/>
                <a:pathLst>
                  <a:path w="889000">
                    <a:moveTo>
                      <a:pt x="888768" y="0"/>
                    </a:moveTo>
                    <a:lnTo>
                      <a:pt x="0" y="0"/>
                    </a:lnTo>
                  </a:path>
                </a:pathLst>
              </a:custGeom>
              <a:ln w="52354">
                <a:solidFill>
                  <a:srgbClr val="7C8F29"/>
                </a:solidFill>
              </a:ln>
            </p:spPr>
            <p:txBody>
              <a:bodyPr wrap="square" lIns="0" tIns="0" rIns="0" bIns="0" rtlCol="0"/>
              <a:lstStyle/>
              <a:p>
                <a:pPr defTabSz="541508">
                  <a:defRPr/>
                </a:pPr>
                <a:endParaRPr sz="1066">
                  <a:solidFill>
                    <a:prstClr val="black"/>
                  </a:solidFill>
                  <a:latin typeface="Calibri"/>
                </a:endParaRPr>
              </a:p>
            </p:txBody>
          </p:sp>
          <p:sp>
            <p:nvSpPr>
              <p:cNvPr id="10" name="object 9">
                <a:extLst>
                  <a:ext uri="{FF2B5EF4-FFF2-40B4-BE49-F238E27FC236}">
                    <a16:creationId xmlns:a16="http://schemas.microsoft.com/office/drawing/2014/main" id="{3652A8E3-21A7-46FC-9634-CAB0B93F610E}"/>
                  </a:ext>
                </a:extLst>
              </p:cNvPr>
              <p:cNvSpPr/>
              <p:nvPr/>
            </p:nvSpPr>
            <p:spPr>
              <a:xfrm>
                <a:off x="10917882" y="2553597"/>
                <a:ext cx="216585" cy="0"/>
              </a:xfrm>
              <a:custGeom>
                <a:avLst/>
                <a:gdLst/>
                <a:ahLst/>
                <a:cxnLst/>
                <a:rect l="l" t="t" r="r" b="b"/>
                <a:pathLst>
                  <a:path w="365760">
                    <a:moveTo>
                      <a:pt x="0" y="0"/>
                    </a:moveTo>
                    <a:lnTo>
                      <a:pt x="365454" y="0"/>
                    </a:lnTo>
                  </a:path>
                </a:pathLst>
              </a:custGeom>
              <a:ln w="52354">
                <a:solidFill>
                  <a:srgbClr val="8B934D"/>
                </a:solidFill>
              </a:ln>
            </p:spPr>
            <p:txBody>
              <a:bodyPr wrap="square" lIns="0" tIns="0" rIns="0" bIns="0" rtlCol="0"/>
              <a:lstStyle/>
              <a:p>
                <a:pPr defTabSz="541508">
                  <a:defRPr/>
                </a:pPr>
                <a:endParaRPr sz="1066">
                  <a:solidFill>
                    <a:prstClr val="black"/>
                  </a:solidFill>
                  <a:latin typeface="Calibri"/>
                </a:endParaRPr>
              </a:p>
            </p:txBody>
          </p:sp>
          <p:pic>
            <p:nvPicPr>
              <p:cNvPr id="45" name="Picture 44">
                <a:extLst>
                  <a:ext uri="{FF2B5EF4-FFF2-40B4-BE49-F238E27FC236}">
                    <a16:creationId xmlns:a16="http://schemas.microsoft.com/office/drawing/2014/main" id="{C40D3AF4-61C7-4B23-BC99-0E099BF525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56439" y="2766385"/>
                <a:ext cx="413546" cy="406982"/>
              </a:xfrm>
              <a:prstGeom prst="rect">
                <a:avLst/>
              </a:prstGeom>
            </p:spPr>
          </p:pic>
          <p:pic>
            <p:nvPicPr>
              <p:cNvPr id="46" name="Picture 45">
                <a:extLst>
                  <a:ext uri="{FF2B5EF4-FFF2-40B4-BE49-F238E27FC236}">
                    <a16:creationId xmlns:a16="http://schemas.microsoft.com/office/drawing/2014/main" id="{A805B48C-6AB2-4B6E-BE28-484FF1F7172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66276" y="1449691"/>
                <a:ext cx="492223" cy="403322"/>
              </a:xfrm>
              <a:prstGeom prst="rect">
                <a:avLst/>
              </a:prstGeom>
            </p:spPr>
          </p:pic>
          <p:pic>
            <p:nvPicPr>
              <p:cNvPr id="47" name="Picture 46">
                <a:extLst>
                  <a:ext uri="{FF2B5EF4-FFF2-40B4-BE49-F238E27FC236}">
                    <a16:creationId xmlns:a16="http://schemas.microsoft.com/office/drawing/2014/main" id="{AE751D0E-DB39-4453-969A-3A238D6C05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3621" y="1881121"/>
                <a:ext cx="415733" cy="411288"/>
              </a:xfrm>
              <a:prstGeom prst="rect">
                <a:avLst/>
              </a:prstGeom>
            </p:spPr>
          </p:pic>
          <p:pic>
            <p:nvPicPr>
              <p:cNvPr id="48" name="Picture 47">
                <a:extLst>
                  <a:ext uri="{FF2B5EF4-FFF2-40B4-BE49-F238E27FC236}">
                    <a16:creationId xmlns:a16="http://schemas.microsoft.com/office/drawing/2014/main" id="{688E22BC-7FBB-4BFD-9AA6-E22A7809EB7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517014" y="2321087"/>
                <a:ext cx="523763" cy="452972"/>
              </a:xfrm>
              <a:prstGeom prst="rect">
                <a:avLst/>
              </a:prstGeom>
            </p:spPr>
          </p:pic>
        </p:grpSp>
      </p:grpSp>
      <p:sp>
        <p:nvSpPr>
          <p:cNvPr id="91" name="object 19">
            <a:extLst>
              <a:ext uri="{FF2B5EF4-FFF2-40B4-BE49-F238E27FC236}">
                <a16:creationId xmlns:a16="http://schemas.microsoft.com/office/drawing/2014/main" id="{8751AB7E-27F9-4E0A-A9F0-793EFEC75794}"/>
              </a:ext>
            </a:extLst>
          </p:cNvPr>
          <p:cNvSpPr txBox="1"/>
          <p:nvPr/>
        </p:nvSpPr>
        <p:spPr>
          <a:xfrm>
            <a:off x="1057165" y="6309377"/>
            <a:ext cx="6490539" cy="121639"/>
          </a:xfrm>
          <a:prstGeom prst="rect">
            <a:avLst/>
          </a:prstGeom>
        </p:spPr>
        <p:txBody>
          <a:bodyPr vert="horz" wrap="square" lIns="0" tIns="4512" rIns="0" bIns="0" rtlCol="0">
            <a:spAutoFit/>
          </a:bodyPr>
          <a:lstStyle/>
          <a:p>
            <a:pPr marL="7521" marR="3008">
              <a:lnSpc>
                <a:spcPct val="104200"/>
              </a:lnSpc>
              <a:spcBef>
                <a:spcPts val="36"/>
              </a:spcBef>
            </a:pPr>
            <a:r>
              <a:rPr sz="800" spc="9" dirty="0">
                <a:solidFill>
                  <a:schemeClr val="bg1">
                    <a:lumMod val="50000"/>
                  </a:schemeClr>
                </a:solidFill>
                <a:latin typeface="Tahoma" panose="020B0604030504040204" pitchFamily="34" charset="0"/>
                <a:cs typeface="Tahoma" panose="020B0604030504040204" pitchFamily="34" charset="0"/>
              </a:rPr>
              <a:t>Source</a:t>
            </a:r>
            <a:r>
              <a:rPr lang="en-US" sz="800" spc="9" dirty="0">
                <a:solidFill>
                  <a:schemeClr val="bg1">
                    <a:lumMod val="50000"/>
                  </a:schemeClr>
                </a:solidFill>
                <a:latin typeface="Tahoma" panose="020B0604030504040204" pitchFamily="34" charset="0"/>
                <a:cs typeface="Tahoma" panose="020B0604030504040204" pitchFamily="34" charset="0"/>
              </a:rPr>
              <a:t>s: Transnet Internal, </a:t>
            </a:r>
            <a:r>
              <a:rPr lang="en-ZA" sz="800" spc="9" dirty="0">
                <a:solidFill>
                  <a:schemeClr val="bg1">
                    <a:lumMod val="50000"/>
                  </a:schemeClr>
                </a:solidFill>
                <a:latin typeface="Tahoma" panose="020B0604030504040204" pitchFamily="34" charset="0"/>
                <a:cs typeface="Tahoma" panose="020B0604030504040204" pitchFamily="34" charset="0"/>
              </a:rPr>
              <a:t>2020; South African Minerals Council, 2019 </a:t>
            </a:r>
            <a:endParaRPr sz="800" dirty="0">
              <a:solidFill>
                <a:schemeClr val="bg1">
                  <a:lumMod val="50000"/>
                </a:schemeClr>
              </a:solidFill>
              <a:latin typeface="Tahoma" panose="020B0604030504040204" pitchFamily="34" charset="0"/>
              <a:cs typeface="Tahoma" panose="020B0604030504040204" pitchFamily="34" charset="0"/>
            </a:endParaRPr>
          </a:p>
        </p:txBody>
      </p:sp>
      <p:graphicFrame>
        <p:nvGraphicFramePr>
          <p:cNvPr id="93" name="Content Placeholder 6"/>
          <p:cNvGraphicFramePr>
            <a:graphicFrameLocks/>
          </p:cNvGraphicFramePr>
          <p:nvPr>
            <p:extLst>
              <p:ext uri="{D42A27DB-BD31-4B8C-83A1-F6EECF244321}">
                <p14:modId xmlns:p14="http://schemas.microsoft.com/office/powerpoint/2010/main" val="3816383174"/>
              </p:ext>
            </p:extLst>
          </p:nvPr>
        </p:nvGraphicFramePr>
        <p:xfrm>
          <a:off x="406065" y="1528002"/>
          <a:ext cx="4318021" cy="4402492"/>
        </p:xfrm>
        <a:graphic>
          <a:graphicData uri="http://schemas.openxmlformats.org/drawingml/2006/table">
            <a:tbl>
              <a:tblPr firstRow="1" bandRow="1">
                <a:tableStyleId>{C083E6E3-FA7D-4D7B-A595-EF9225AFEA82}</a:tableStyleId>
              </a:tblPr>
              <a:tblGrid>
                <a:gridCol w="1361989">
                  <a:extLst>
                    <a:ext uri="{9D8B030D-6E8A-4147-A177-3AD203B41FA5}">
                      <a16:colId xmlns:a16="http://schemas.microsoft.com/office/drawing/2014/main" val="81654118"/>
                    </a:ext>
                  </a:extLst>
                </a:gridCol>
                <a:gridCol w="1536964">
                  <a:extLst>
                    <a:ext uri="{9D8B030D-6E8A-4147-A177-3AD203B41FA5}">
                      <a16:colId xmlns:a16="http://schemas.microsoft.com/office/drawing/2014/main" val="1713193455"/>
                    </a:ext>
                  </a:extLst>
                </a:gridCol>
                <a:gridCol w="1419068">
                  <a:extLst>
                    <a:ext uri="{9D8B030D-6E8A-4147-A177-3AD203B41FA5}">
                      <a16:colId xmlns:a16="http://schemas.microsoft.com/office/drawing/2014/main" val="1702660271"/>
                    </a:ext>
                  </a:extLst>
                </a:gridCol>
              </a:tblGrid>
              <a:tr h="371852">
                <a:tc gridSpan="3">
                  <a:txBody>
                    <a:bodyPr/>
                    <a:lstStyle/>
                    <a:p>
                      <a:pPr algn="ctr" fontAlgn="b"/>
                      <a:r>
                        <a:rPr lang="en-US" sz="1400" u="none" strike="noStrike" dirty="0">
                          <a:effectLst/>
                        </a:rPr>
                        <a:t>Volume Estimates (</a:t>
                      </a:r>
                      <a:r>
                        <a:rPr lang="en-US" sz="1400" u="none" strike="noStrike" dirty="0" err="1">
                          <a:effectLst/>
                        </a:rPr>
                        <a:t>mt</a:t>
                      </a:r>
                      <a:r>
                        <a:rPr lang="en-US" sz="1400" u="none" strike="noStrike" dirty="0">
                          <a:effectLst/>
                        </a:rPr>
                        <a:t>)</a:t>
                      </a:r>
                      <a:endParaRPr lang="en-ZA"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ZA"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ZA"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9196304"/>
                  </a:ext>
                </a:extLst>
              </a:tr>
              <a:tr h="295574">
                <a:tc>
                  <a:txBody>
                    <a:bodyPr/>
                    <a:lstStyle/>
                    <a:p>
                      <a:pPr algn="ctr" fontAlgn="b"/>
                      <a:r>
                        <a:rPr lang="en-ZA" sz="1100" b="1" u="none" strike="noStrike" kern="1200" dirty="0">
                          <a:effectLst/>
                        </a:rPr>
                        <a:t>COMMODITY</a:t>
                      </a:r>
                      <a:endParaRPr lang="en-ZA"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en-ZA" sz="1100" b="1" u="none" strike="noStrike" kern="1200" dirty="0">
                          <a:effectLst/>
                        </a:rPr>
                        <a:t>2019/20</a:t>
                      </a:r>
                      <a:endParaRPr lang="en-ZA"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en-ZA" sz="1100" b="1" u="none" strike="noStrike" kern="1200" dirty="0">
                          <a:effectLst/>
                        </a:rPr>
                        <a:t>2020/21</a:t>
                      </a:r>
                      <a:endParaRPr lang="en-ZA" sz="1100" b="1" i="0" u="none" strike="noStrike" kern="1200" dirty="0">
                        <a:solidFill>
                          <a:srgbClr val="000000"/>
                        </a:solidFill>
                        <a:effectLst/>
                        <a:latin typeface="+mj-lt"/>
                        <a:ea typeface="+mn-ea"/>
                        <a:cs typeface="+mn-cs"/>
                      </a:endParaRPr>
                    </a:p>
                  </a:txBody>
                  <a:tcPr marL="9525" marR="9525" marT="9525" marB="0" anchor="b"/>
                </a:tc>
                <a:extLst>
                  <a:ext uri="{0D108BD9-81ED-4DB2-BD59-A6C34878D82A}">
                    <a16:rowId xmlns:a16="http://schemas.microsoft.com/office/drawing/2014/main" val="141095714"/>
                  </a:ext>
                </a:extLst>
              </a:tr>
              <a:tr h="432235">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b"/>
                      <a:r>
                        <a:rPr lang="en-ZA" sz="1100" u="none" strike="noStrike" kern="1200" dirty="0">
                          <a:effectLst/>
                        </a:rPr>
                        <a:t>Coal Exports </a:t>
                      </a:r>
                      <a:endParaRPr lang="en-ZA" sz="1100" b="0" i="0" u="none" strike="noStrike" kern="1200" dirty="0">
                        <a:solidFill>
                          <a:srgbClr val="000000"/>
                        </a:solidFill>
                        <a:effectLst/>
                        <a:latin typeface="+mj-lt"/>
                        <a:ea typeface="+mn-ea"/>
                        <a:cs typeface="+mn-cs"/>
                      </a:endParaRPr>
                    </a:p>
                  </a:txBody>
                  <a:tcPr marL="9525" marR="9525" marT="9525" marB="0" anchor="ct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72, 0</a:t>
                      </a:r>
                      <a:endParaRPr lang="en-ZA" sz="1100" u="none" strike="noStrike" kern="1200" dirty="0">
                        <a:solidFill>
                          <a:schemeClr val="tx1"/>
                        </a:solidFill>
                        <a:effectLst/>
                        <a:latin typeface="+mn-lt"/>
                        <a:ea typeface="+mn-ea"/>
                        <a:cs typeface="+mn-cs"/>
                      </a:endParaRPr>
                    </a:p>
                  </a:txBody>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74,4</a:t>
                      </a:r>
                      <a:endParaRPr lang="en-ZA" sz="110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3028817253"/>
                  </a:ext>
                </a:extLst>
              </a:tr>
              <a:tr h="432235">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b"/>
                      <a:r>
                        <a:rPr lang="en-ZA" sz="1100" u="none" strike="noStrike" dirty="0">
                          <a:effectLst/>
                        </a:rPr>
                        <a:t>Iron Ore</a:t>
                      </a:r>
                      <a:endParaRPr lang="en-ZA" sz="1100" b="0" i="0" u="none" strike="noStrike" dirty="0">
                        <a:solidFill>
                          <a:srgbClr val="000000"/>
                        </a:solidFill>
                        <a:effectLst/>
                        <a:latin typeface="+mj-lt"/>
                      </a:endParaRPr>
                    </a:p>
                  </a:txBody>
                  <a:tcPr marL="9525" marR="9525" marT="9525" marB="0" anchor="ct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59,7</a:t>
                      </a:r>
                      <a:endParaRPr lang="en-ZA" sz="1100" u="none" strike="noStrike" kern="1200" dirty="0">
                        <a:solidFill>
                          <a:schemeClr val="tx1"/>
                        </a:solidFill>
                        <a:effectLst/>
                        <a:latin typeface="+mn-lt"/>
                        <a:ea typeface="+mn-ea"/>
                        <a:cs typeface="+mn-cs"/>
                      </a:endParaRPr>
                    </a:p>
                  </a:txBody>
                  <a:tcPr anchor="ct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59</a:t>
                      </a:r>
                      <a:endParaRPr lang="en-ZA" sz="1100" u="none" strike="noStrike"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329237736"/>
                  </a:ext>
                </a:extLst>
              </a:tr>
              <a:tr h="432235">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b"/>
                      <a:r>
                        <a:rPr lang="en-ZA" sz="1100" u="none" strike="noStrike" dirty="0">
                          <a:effectLst/>
                        </a:rPr>
                        <a:t>Manganese</a:t>
                      </a:r>
                      <a:endParaRPr lang="en-ZA" sz="1100" b="0" i="0" u="none" strike="noStrike" dirty="0">
                        <a:solidFill>
                          <a:srgbClr val="000000"/>
                        </a:solidFill>
                        <a:effectLst/>
                        <a:latin typeface="+mj-lt"/>
                      </a:endParaRPr>
                    </a:p>
                  </a:txBody>
                  <a:tcPr marL="9525" marR="9525" marT="9525" marB="0" anchor="ct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14,78</a:t>
                      </a:r>
                      <a:endParaRPr lang="en-ZA" sz="1100" u="none" strike="noStrike" kern="1200" dirty="0">
                        <a:solidFill>
                          <a:schemeClr val="tx1"/>
                        </a:solidFill>
                        <a:effectLst/>
                        <a:latin typeface="+mn-lt"/>
                        <a:ea typeface="+mn-ea"/>
                        <a:cs typeface="+mn-cs"/>
                      </a:endParaRPr>
                    </a:p>
                  </a:txBody>
                  <a:tcPr anchor="ct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15,55</a:t>
                      </a:r>
                      <a:endParaRPr lang="en-ZA" sz="1100" u="none" strike="noStrike" kern="1200" dirty="0">
                        <a:solidFill>
                          <a:schemeClr val="tx1"/>
                        </a:solidFill>
                        <a:effectLst/>
                        <a:latin typeface="+mn-lt"/>
                        <a:ea typeface="+mn-ea"/>
                        <a:cs typeface="+mn-cs"/>
                      </a:endParaRPr>
                    </a:p>
                  </a:txBody>
                  <a:tcPr anchor="ctr"/>
                </a:tc>
                <a:extLst>
                  <a:ext uri="{0D108BD9-81ED-4DB2-BD59-A6C34878D82A}">
                    <a16:rowId xmlns:a16="http://schemas.microsoft.com/office/drawing/2014/main" val="2054690206"/>
                  </a:ext>
                </a:extLst>
              </a:tr>
              <a:tr h="432235">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b"/>
                      <a:r>
                        <a:rPr lang="en-ZA" sz="1100" u="none" strike="noStrike" kern="1200" dirty="0">
                          <a:effectLst/>
                        </a:rPr>
                        <a:t>Magnetite</a:t>
                      </a:r>
                      <a:endParaRPr lang="en-ZA" sz="1100" b="0" i="0" u="none" strike="noStrike" kern="1200" dirty="0">
                        <a:solidFill>
                          <a:srgbClr val="000000"/>
                        </a:solidFill>
                        <a:effectLst/>
                        <a:latin typeface="+mj-lt"/>
                        <a:ea typeface="+mn-ea"/>
                        <a:cs typeface="+mn-cs"/>
                      </a:endParaRPr>
                    </a:p>
                  </a:txBody>
                  <a:tcPr marL="9525" marR="9525" marT="9525" marB="0" anchor="ct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9,5</a:t>
                      </a:r>
                      <a:endParaRPr lang="en-ZA" sz="1100" u="none" strike="noStrike" kern="1200" dirty="0">
                        <a:solidFill>
                          <a:schemeClr val="tx1"/>
                        </a:solidFill>
                        <a:effectLst/>
                        <a:latin typeface="+mn-lt"/>
                        <a:ea typeface="+mn-ea"/>
                        <a:cs typeface="+mn-cs"/>
                      </a:endParaRPr>
                    </a:p>
                  </a:txBody>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13,8</a:t>
                      </a:r>
                      <a:endParaRPr lang="en-ZA" sz="110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3447906966"/>
                  </a:ext>
                </a:extLst>
              </a:tr>
              <a:tr h="432235">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b"/>
                      <a:r>
                        <a:rPr lang="en-US" sz="1100" u="none" strike="noStrike" kern="1200" dirty="0">
                          <a:effectLst/>
                        </a:rPr>
                        <a:t>Eskom Coal</a:t>
                      </a:r>
                      <a:endParaRPr lang="en-ZA" sz="1100" b="0" i="0" u="none" strike="noStrike" kern="1200" dirty="0">
                        <a:solidFill>
                          <a:srgbClr val="000000"/>
                        </a:solidFill>
                        <a:effectLst/>
                        <a:latin typeface="+mj-lt"/>
                        <a:ea typeface="+mn-ea"/>
                        <a:cs typeface="+mn-cs"/>
                      </a:endParaRPr>
                    </a:p>
                  </a:txBody>
                  <a:tcPr marL="9525" marR="9525" marT="9525" marB="0" anchor="ct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7,5</a:t>
                      </a:r>
                      <a:endParaRPr lang="en-ZA" sz="1100" u="none" strike="noStrike" kern="1200" dirty="0">
                        <a:solidFill>
                          <a:schemeClr val="tx1"/>
                        </a:solidFill>
                        <a:effectLst/>
                        <a:latin typeface="+mn-lt"/>
                        <a:ea typeface="+mn-ea"/>
                        <a:cs typeface="+mn-cs"/>
                      </a:endParaRPr>
                    </a:p>
                  </a:txBody>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11,08</a:t>
                      </a:r>
                      <a:endParaRPr lang="en-ZA" sz="110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2357752854"/>
                  </a:ext>
                </a:extLst>
              </a:tr>
              <a:tr h="432235">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b"/>
                      <a:r>
                        <a:rPr lang="en-ZA" sz="1100" u="none" strike="noStrike" kern="1200" dirty="0">
                          <a:effectLst/>
                        </a:rPr>
                        <a:t>Chrome</a:t>
                      </a:r>
                      <a:endParaRPr lang="en-ZA" sz="1100" b="0" i="0" u="none" strike="noStrike" kern="1200" dirty="0">
                        <a:solidFill>
                          <a:srgbClr val="000000"/>
                        </a:solidFill>
                        <a:effectLst/>
                        <a:latin typeface="+mj-lt"/>
                        <a:ea typeface="+mn-ea"/>
                        <a:cs typeface="+mn-cs"/>
                      </a:endParaRPr>
                    </a:p>
                  </a:txBody>
                  <a:tcPr marL="9525" marR="9525" marT="9525" marB="0" anchor="ct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7</a:t>
                      </a:r>
                      <a:endParaRPr lang="en-ZA" sz="1100" u="none" strike="noStrike" kern="1200" dirty="0">
                        <a:solidFill>
                          <a:schemeClr val="tx1"/>
                        </a:solidFill>
                        <a:effectLst/>
                        <a:latin typeface="+mn-lt"/>
                        <a:ea typeface="+mn-ea"/>
                        <a:cs typeface="+mn-cs"/>
                      </a:endParaRPr>
                    </a:p>
                  </a:txBody>
                  <a:tcPr anchor="ct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10.5</a:t>
                      </a:r>
                      <a:endParaRPr lang="en-ZA" sz="1100" u="none" strike="noStrike"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3727527"/>
                  </a:ext>
                </a:extLst>
              </a:tr>
              <a:tr h="432235">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b"/>
                      <a:r>
                        <a:rPr lang="en-US" sz="1100" u="none" strike="noStrike" kern="1200" dirty="0">
                          <a:effectLst/>
                        </a:rPr>
                        <a:t>Domestic Coal</a:t>
                      </a:r>
                      <a:endParaRPr lang="en-ZA" sz="1100" b="0" i="0" u="none" strike="noStrike" kern="1200" dirty="0">
                        <a:solidFill>
                          <a:srgbClr val="000000"/>
                        </a:solidFill>
                        <a:effectLst/>
                        <a:latin typeface="+mj-lt"/>
                        <a:ea typeface="+mn-ea"/>
                        <a:cs typeface="+mn-cs"/>
                      </a:endParaRPr>
                    </a:p>
                  </a:txBody>
                  <a:tcPr marL="9525" marR="9525" marT="9525" marB="0" anchor="ct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7,7</a:t>
                      </a:r>
                      <a:endParaRPr lang="en-ZA" sz="1100" u="none" strike="noStrike" kern="1200" dirty="0">
                        <a:solidFill>
                          <a:schemeClr val="tx1"/>
                        </a:solidFill>
                        <a:effectLst/>
                        <a:latin typeface="+mn-lt"/>
                        <a:ea typeface="+mn-ea"/>
                        <a:cs typeface="+mn-cs"/>
                      </a:endParaRPr>
                    </a:p>
                  </a:txBody>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a:r>
                        <a:rPr lang="en-US" sz="1100" u="none" strike="noStrike" kern="1200" dirty="0">
                          <a:effectLst/>
                        </a:rPr>
                        <a:t>9,56</a:t>
                      </a:r>
                      <a:endParaRPr lang="en-ZA" sz="110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3235598512"/>
                  </a:ext>
                </a:extLst>
              </a:tr>
              <a:tr h="709421">
                <a:tc>
                  <a:txBody>
                    <a:bodyPr/>
                    <a:lstStyle/>
                    <a:p>
                      <a:pPr algn="ctr" fontAlgn="b"/>
                      <a:r>
                        <a:rPr lang="en-ZA" sz="1100" b="1" u="none" strike="noStrike" kern="1200" dirty="0">
                          <a:effectLst/>
                        </a:rPr>
                        <a:t>Total</a:t>
                      </a:r>
                      <a:endParaRPr lang="en-ZA" sz="1100" b="1" i="0" u="none" strike="noStrike" kern="1200" dirty="0">
                        <a:solidFill>
                          <a:srgbClr val="000000"/>
                        </a:solidFill>
                        <a:effectLst/>
                        <a:latin typeface="+mj-lt"/>
                        <a:ea typeface="+mn-ea"/>
                        <a:cs typeface="+mn-cs"/>
                      </a:endParaRPr>
                    </a:p>
                  </a:txBody>
                  <a:tcPr marL="9525" marR="9525" marT="9525" marB="0" anchor="ctr"/>
                </a:tc>
                <a:tc>
                  <a:txBody>
                    <a:bodyPr/>
                    <a:lstStyle/>
                    <a:p>
                      <a:pPr marL="0" algn="ctr" defTabSz="1329431" rtl="0" eaLnBrk="1" fontAlgn="b" latinLnBrk="0" hangingPunct="1"/>
                      <a:r>
                        <a:rPr lang="en-US" sz="1100" b="1" u="none" strike="noStrike" kern="1200" dirty="0">
                          <a:effectLst/>
                        </a:rPr>
                        <a:t>178,18</a:t>
                      </a:r>
                      <a:endParaRPr lang="en-ZA" sz="1100" b="1" i="0" u="none" strike="noStrike" kern="1200" dirty="0">
                        <a:solidFill>
                          <a:srgbClr val="000000"/>
                        </a:solidFill>
                        <a:effectLst/>
                        <a:latin typeface="+mj-lt"/>
                        <a:ea typeface="+mn-ea"/>
                        <a:cs typeface="+mn-cs"/>
                      </a:endParaRPr>
                    </a:p>
                  </a:txBody>
                  <a:tcPr marL="9525" marR="9525" marT="9525" marB="0" anchor="ctr"/>
                </a:tc>
                <a:tc>
                  <a:txBody>
                    <a:bodyPr/>
                    <a:lstStyle/>
                    <a:p>
                      <a:pPr marL="0" algn="ctr" defTabSz="1329431" rtl="0" eaLnBrk="1" fontAlgn="b" latinLnBrk="0" hangingPunct="1"/>
                      <a:r>
                        <a:rPr lang="en-ZA" sz="1100" b="1" u="none" strike="noStrike" kern="1200" dirty="0">
                          <a:effectLst/>
                        </a:rPr>
                        <a:t> 193,89            </a:t>
                      </a:r>
                      <a:endParaRPr lang="en-ZA" sz="1100" b="1" i="0" u="none" strike="noStrike" kern="1200" dirty="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174905737"/>
                  </a:ext>
                </a:extLst>
              </a:tr>
            </a:tbl>
          </a:graphicData>
        </a:graphic>
      </p:graphicFrame>
      <p:sp>
        <p:nvSpPr>
          <p:cNvPr id="95" name="TextBox 94"/>
          <p:cNvSpPr txBox="1"/>
          <p:nvPr/>
        </p:nvSpPr>
        <p:spPr>
          <a:xfrm>
            <a:off x="331006" y="1207469"/>
            <a:ext cx="5847276" cy="253916"/>
          </a:xfrm>
          <a:prstGeom prst="rect">
            <a:avLst/>
          </a:prstGeom>
          <a:noFill/>
        </p:spPr>
        <p:txBody>
          <a:bodyPr wrap="square" rtlCol="0">
            <a:spAutoFit/>
          </a:bodyPr>
          <a:lstStyle/>
          <a:p>
            <a:r>
              <a:rPr lang="en-US" sz="1000" b="1" dirty="0"/>
              <a:t>Figure 5</a:t>
            </a:r>
            <a:r>
              <a:rPr lang="en-US" sz="1000" dirty="0"/>
              <a:t>: Volume estimates pre-COVID19, 2019</a:t>
            </a:r>
            <a:endParaRPr lang="en-ZA" sz="1000" dirty="0"/>
          </a:p>
        </p:txBody>
      </p:sp>
      <p:grpSp>
        <p:nvGrpSpPr>
          <p:cNvPr id="179" name="Group 178"/>
          <p:cNvGrpSpPr/>
          <p:nvPr/>
        </p:nvGrpSpPr>
        <p:grpSpPr>
          <a:xfrm>
            <a:off x="3166955" y="749488"/>
            <a:ext cx="8066811" cy="5959519"/>
            <a:chOff x="3199895" y="718267"/>
            <a:chExt cx="8066811" cy="5959519"/>
          </a:xfrm>
        </p:grpSpPr>
        <p:pic>
          <p:nvPicPr>
            <p:cNvPr id="180" name="Picture 179">
              <a:extLst>
                <a:ext uri="{FF2B5EF4-FFF2-40B4-BE49-F238E27FC236}">
                  <a16:creationId xmlns:a16="http://schemas.microsoft.com/office/drawing/2014/main" id="{A7352D73-52EF-4A89-8E8F-47B746EA9CB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99895" y="718267"/>
              <a:ext cx="8066811" cy="5959519"/>
            </a:xfrm>
            <a:prstGeom prst="rect">
              <a:avLst/>
            </a:prstGeom>
          </p:spPr>
        </p:pic>
        <p:grpSp>
          <p:nvGrpSpPr>
            <p:cNvPr id="181" name="Group 180"/>
            <p:cNvGrpSpPr/>
            <p:nvPr/>
          </p:nvGrpSpPr>
          <p:grpSpPr>
            <a:xfrm>
              <a:off x="4601625" y="1467225"/>
              <a:ext cx="6460652" cy="4985640"/>
              <a:chOff x="4561855" y="1492121"/>
              <a:chExt cx="6460652" cy="4985640"/>
            </a:xfrm>
          </p:grpSpPr>
          <p:pic>
            <p:nvPicPr>
              <p:cNvPr id="182" name="Picture 181">
                <a:extLst>
                  <a:ext uri="{FF2B5EF4-FFF2-40B4-BE49-F238E27FC236}">
                    <a16:creationId xmlns:a16="http://schemas.microsoft.com/office/drawing/2014/main" id="{F22D7F0A-48A1-4305-B988-5C4DF1399B0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32816" y="1522037"/>
                <a:ext cx="5826314" cy="4582772"/>
              </a:xfrm>
              <a:prstGeom prst="rect">
                <a:avLst/>
              </a:prstGeom>
            </p:spPr>
          </p:pic>
          <p:sp>
            <p:nvSpPr>
              <p:cNvPr id="183" name="object 11">
                <a:extLst>
                  <a:ext uri="{FF2B5EF4-FFF2-40B4-BE49-F238E27FC236}">
                    <a16:creationId xmlns:a16="http://schemas.microsoft.com/office/drawing/2014/main" id="{AC0E524F-5B81-4B69-B110-35B1AD3D0DC5}"/>
                  </a:ext>
                </a:extLst>
              </p:cNvPr>
              <p:cNvSpPr txBox="1"/>
              <p:nvPr/>
            </p:nvSpPr>
            <p:spPr>
              <a:xfrm>
                <a:off x="4561855" y="5394826"/>
                <a:ext cx="1082926"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Saldanha</a:t>
                </a:r>
                <a:endParaRPr sz="948" dirty="0">
                  <a:solidFill>
                    <a:prstClr val="black"/>
                  </a:solidFill>
                  <a:latin typeface="Apex New"/>
                  <a:cs typeface="Apex New"/>
                </a:endParaRPr>
              </a:p>
            </p:txBody>
          </p:sp>
          <p:sp>
            <p:nvSpPr>
              <p:cNvPr id="184" name="object 11">
                <a:extLst>
                  <a:ext uri="{FF2B5EF4-FFF2-40B4-BE49-F238E27FC236}">
                    <a16:creationId xmlns:a16="http://schemas.microsoft.com/office/drawing/2014/main" id="{8F322A4E-1C82-406F-85EE-39E849F89616}"/>
                  </a:ext>
                </a:extLst>
              </p:cNvPr>
              <p:cNvSpPr txBox="1"/>
              <p:nvPr/>
            </p:nvSpPr>
            <p:spPr>
              <a:xfrm>
                <a:off x="4606977" y="5800923"/>
                <a:ext cx="1082926"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Cape Town</a:t>
                </a:r>
                <a:endParaRPr sz="948" dirty="0">
                  <a:solidFill>
                    <a:prstClr val="black"/>
                  </a:solidFill>
                  <a:latin typeface="Apex New"/>
                  <a:cs typeface="Apex New"/>
                </a:endParaRPr>
              </a:p>
            </p:txBody>
          </p:sp>
          <p:sp>
            <p:nvSpPr>
              <p:cNvPr id="185" name="object 11">
                <a:extLst>
                  <a:ext uri="{FF2B5EF4-FFF2-40B4-BE49-F238E27FC236}">
                    <a16:creationId xmlns:a16="http://schemas.microsoft.com/office/drawing/2014/main" id="{3F5CC210-26A8-496E-8963-3CF92F3358E1}"/>
                  </a:ext>
                </a:extLst>
              </p:cNvPr>
              <p:cNvSpPr txBox="1"/>
              <p:nvPr/>
            </p:nvSpPr>
            <p:spPr>
              <a:xfrm>
                <a:off x="5780147" y="5530192"/>
                <a:ext cx="1082926"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Salt River</a:t>
                </a:r>
                <a:endParaRPr sz="948" dirty="0">
                  <a:solidFill>
                    <a:prstClr val="black"/>
                  </a:solidFill>
                  <a:latin typeface="Apex New"/>
                  <a:cs typeface="Apex New"/>
                </a:endParaRPr>
              </a:p>
            </p:txBody>
          </p:sp>
          <p:sp>
            <p:nvSpPr>
              <p:cNvPr id="186" name="object 11">
                <a:extLst>
                  <a:ext uri="{FF2B5EF4-FFF2-40B4-BE49-F238E27FC236}">
                    <a16:creationId xmlns:a16="http://schemas.microsoft.com/office/drawing/2014/main" id="{62B36D15-DB15-4BE8-B2DA-2B2FA41D4FB6}"/>
                  </a:ext>
                </a:extLst>
              </p:cNvPr>
              <p:cNvSpPr txBox="1"/>
              <p:nvPr/>
            </p:nvSpPr>
            <p:spPr>
              <a:xfrm>
                <a:off x="6505857" y="5981411"/>
                <a:ext cx="1082926"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Mossel Bay</a:t>
                </a:r>
                <a:endParaRPr sz="948" dirty="0">
                  <a:solidFill>
                    <a:prstClr val="black"/>
                  </a:solidFill>
                  <a:latin typeface="Apex New"/>
                  <a:cs typeface="Apex New"/>
                </a:endParaRPr>
              </a:p>
            </p:txBody>
          </p:sp>
          <p:sp>
            <p:nvSpPr>
              <p:cNvPr id="187" name="object 11">
                <a:extLst>
                  <a:ext uri="{FF2B5EF4-FFF2-40B4-BE49-F238E27FC236}">
                    <a16:creationId xmlns:a16="http://schemas.microsoft.com/office/drawing/2014/main" id="{3BD9AB41-CBFC-44AD-ACE0-20396C8C0063}"/>
                  </a:ext>
                </a:extLst>
              </p:cNvPr>
              <p:cNvSpPr txBox="1"/>
              <p:nvPr/>
            </p:nvSpPr>
            <p:spPr>
              <a:xfrm>
                <a:off x="7559184" y="5949517"/>
                <a:ext cx="1316754"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Port Elizabeth</a:t>
                </a:r>
                <a:endParaRPr sz="948" dirty="0">
                  <a:solidFill>
                    <a:prstClr val="black"/>
                  </a:solidFill>
                  <a:latin typeface="Apex New"/>
                  <a:cs typeface="Apex New"/>
                </a:endParaRPr>
              </a:p>
            </p:txBody>
          </p:sp>
          <p:sp>
            <p:nvSpPr>
              <p:cNvPr id="188" name="object 11">
                <a:extLst>
                  <a:ext uri="{FF2B5EF4-FFF2-40B4-BE49-F238E27FC236}">
                    <a16:creationId xmlns:a16="http://schemas.microsoft.com/office/drawing/2014/main" id="{7C4F5E84-7786-4BB6-9B21-358D53AAA477}"/>
                  </a:ext>
                </a:extLst>
              </p:cNvPr>
              <p:cNvSpPr txBox="1"/>
              <p:nvPr/>
            </p:nvSpPr>
            <p:spPr>
              <a:xfrm>
                <a:off x="7757292" y="5751574"/>
                <a:ext cx="1316754"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Ngqura</a:t>
                </a:r>
                <a:endParaRPr sz="948" dirty="0">
                  <a:solidFill>
                    <a:prstClr val="black"/>
                  </a:solidFill>
                  <a:latin typeface="Apex New"/>
                  <a:cs typeface="Apex New"/>
                </a:endParaRPr>
              </a:p>
            </p:txBody>
          </p:sp>
          <p:sp>
            <p:nvSpPr>
              <p:cNvPr id="189" name="object 11">
                <a:extLst>
                  <a:ext uri="{FF2B5EF4-FFF2-40B4-BE49-F238E27FC236}">
                    <a16:creationId xmlns:a16="http://schemas.microsoft.com/office/drawing/2014/main" id="{78E7D718-B767-4653-81F7-FF34A4A7258B}"/>
                  </a:ext>
                </a:extLst>
              </p:cNvPr>
              <p:cNvSpPr txBox="1"/>
              <p:nvPr/>
            </p:nvSpPr>
            <p:spPr>
              <a:xfrm>
                <a:off x="8306973" y="5530192"/>
                <a:ext cx="1316754"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East London</a:t>
                </a:r>
                <a:endParaRPr sz="948" dirty="0">
                  <a:solidFill>
                    <a:prstClr val="black"/>
                  </a:solidFill>
                  <a:latin typeface="Apex New"/>
                  <a:cs typeface="Apex New"/>
                </a:endParaRPr>
              </a:p>
            </p:txBody>
          </p:sp>
          <p:sp>
            <p:nvSpPr>
              <p:cNvPr id="190" name="object 11">
                <a:extLst>
                  <a:ext uri="{FF2B5EF4-FFF2-40B4-BE49-F238E27FC236}">
                    <a16:creationId xmlns:a16="http://schemas.microsoft.com/office/drawing/2014/main" id="{D89F1988-DD37-473D-9338-E82530567290}"/>
                  </a:ext>
                </a:extLst>
              </p:cNvPr>
              <p:cNvSpPr txBox="1"/>
              <p:nvPr/>
            </p:nvSpPr>
            <p:spPr>
              <a:xfrm>
                <a:off x="9299655" y="4318217"/>
                <a:ext cx="1316754"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Durban</a:t>
                </a:r>
                <a:endParaRPr sz="948" dirty="0">
                  <a:solidFill>
                    <a:prstClr val="black"/>
                  </a:solidFill>
                  <a:latin typeface="Apex New"/>
                  <a:cs typeface="Apex New"/>
                </a:endParaRPr>
              </a:p>
            </p:txBody>
          </p:sp>
          <p:sp>
            <p:nvSpPr>
              <p:cNvPr id="191" name="object 11">
                <a:extLst>
                  <a:ext uri="{FF2B5EF4-FFF2-40B4-BE49-F238E27FC236}">
                    <a16:creationId xmlns:a16="http://schemas.microsoft.com/office/drawing/2014/main" id="{E6F20CF5-D3D1-4128-B59C-53AF9BF5B60C}"/>
                  </a:ext>
                </a:extLst>
              </p:cNvPr>
              <p:cNvSpPr txBox="1"/>
              <p:nvPr/>
            </p:nvSpPr>
            <p:spPr>
              <a:xfrm>
                <a:off x="9705753" y="3844508"/>
                <a:ext cx="1316754"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Richards Bay</a:t>
                </a:r>
                <a:endParaRPr sz="948" dirty="0">
                  <a:solidFill>
                    <a:prstClr val="black"/>
                  </a:solidFill>
                  <a:latin typeface="Apex New"/>
                  <a:cs typeface="Apex New"/>
                </a:endParaRPr>
              </a:p>
            </p:txBody>
          </p:sp>
          <p:sp>
            <p:nvSpPr>
              <p:cNvPr id="192" name="object 11">
                <a:extLst>
                  <a:ext uri="{FF2B5EF4-FFF2-40B4-BE49-F238E27FC236}">
                    <a16:creationId xmlns:a16="http://schemas.microsoft.com/office/drawing/2014/main" id="{B9BADA5D-4E44-4EB3-B636-6F6BA1F4DCF1}"/>
                  </a:ext>
                </a:extLst>
              </p:cNvPr>
              <p:cNvSpPr txBox="1"/>
              <p:nvPr/>
            </p:nvSpPr>
            <p:spPr>
              <a:xfrm>
                <a:off x="7765511" y="4079593"/>
                <a:ext cx="1316754"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Bloemfontein</a:t>
                </a:r>
                <a:endParaRPr sz="948" dirty="0">
                  <a:solidFill>
                    <a:prstClr val="black"/>
                  </a:solidFill>
                  <a:latin typeface="Apex New"/>
                  <a:cs typeface="Apex New"/>
                </a:endParaRPr>
              </a:p>
            </p:txBody>
          </p:sp>
          <p:sp>
            <p:nvSpPr>
              <p:cNvPr id="193" name="object 11">
                <a:extLst>
                  <a:ext uri="{FF2B5EF4-FFF2-40B4-BE49-F238E27FC236}">
                    <a16:creationId xmlns:a16="http://schemas.microsoft.com/office/drawing/2014/main" id="{4FFAAD1B-ABC7-4696-AFDC-59FDFE328CB7}"/>
                  </a:ext>
                </a:extLst>
              </p:cNvPr>
              <p:cNvSpPr txBox="1"/>
              <p:nvPr/>
            </p:nvSpPr>
            <p:spPr>
              <a:xfrm>
                <a:off x="6817951" y="3628374"/>
                <a:ext cx="1316754" cy="155366"/>
              </a:xfrm>
              <a:prstGeom prst="rect">
                <a:avLst/>
              </a:prstGeom>
            </p:spPr>
            <p:txBody>
              <a:bodyPr vert="horz" wrap="square" lIns="0" tIns="9400" rIns="0" bIns="0" rtlCol="0">
                <a:spAutoFit/>
              </a:bodyPr>
              <a:lstStyle/>
              <a:p>
                <a:pPr marL="281283" defTabSz="541508">
                  <a:spcBef>
                    <a:spcPts val="74"/>
                  </a:spcBef>
                  <a:defRPr/>
                </a:pPr>
                <a:r>
                  <a:rPr lang="en-US" sz="948" b="1" spc="6" dirty="0" err="1">
                    <a:solidFill>
                      <a:prstClr val="black"/>
                    </a:solidFill>
                    <a:latin typeface="Apex New"/>
                    <a:cs typeface="Apex New"/>
                  </a:rPr>
                  <a:t>Sishen</a:t>
                </a:r>
                <a:endParaRPr sz="948" dirty="0">
                  <a:solidFill>
                    <a:prstClr val="black"/>
                  </a:solidFill>
                  <a:latin typeface="Apex New"/>
                  <a:cs typeface="Apex New"/>
                </a:endParaRPr>
              </a:p>
            </p:txBody>
          </p:sp>
          <p:sp>
            <p:nvSpPr>
              <p:cNvPr id="194" name="object 11">
                <a:extLst>
                  <a:ext uri="{FF2B5EF4-FFF2-40B4-BE49-F238E27FC236}">
                    <a16:creationId xmlns:a16="http://schemas.microsoft.com/office/drawing/2014/main" id="{E144CAFF-8265-4ACF-AC9F-923DCDCF368E}"/>
                  </a:ext>
                </a:extLst>
              </p:cNvPr>
              <p:cNvSpPr txBox="1"/>
              <p:nvPr/>
            </p:nvSpPr>
            <p:spPr>
              <a:xfrm>
                <a:off x="9028575" y="1739952"/>
                <a:ext cx="1316754"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Beitbridge</a:t>
                </a:r>
                <a:endParaRPr sz="948" dirty="0">
                  <a:solidFill>
                    <a:prstClr val="black"/>
                  </a:solidFill>
                  <a:latin typeface="Apex New"/>
                  <a:cs typeface="Apex New"/>
                </a:endParaRPr>
              </a:p>
            </p:txBody>
          </p:sp>
          <p:sp>
            <p:nvSpPr>
              <p:cNvPr id="195" name="object 11">
                <a:extLst>
                  <a:ext uri="{FF2B5EF4-FFF2-40B4-BE49-F238E27FC236}">
                    <a16:creationId xmlns:a16="http://schemas.microsoft.com/office/drawing/2014/main" id="{16E0B507-887E-425F-BF75-3406A9DD2A78}"/>
                  </a:ext>
                </a:extLst>
              </p:cNvPr>
              <p:cNvSpPr txBox="1"/>
              <p:nvPr/>
            </p:nvSpPr>
            <p:spPr>
              <a:xfrm>
                <a:off x="8479242" y="2822878"/>
                <a:ext cx="1316754" cy="155366"/>
              </a:xfrm>
              <a:prstGeom prst="rect">
                <a:avLst/>
              </a:prstGeom>
            </p:spPr>
            <p:txBody>
              <a:bodyPr vert="horz" wrap="square" lIns="0" tIns="9400" rIns="0" bIns="0" rtlCol="0">
                <a:spAutoFit/>
              </a:bodyPr>
              <a:lstStyle/>
              <a:p>
                <a:pPr marL="281283" defTabSz="541508">
                  <a:spcBef>
                    <a:spcPts val="74"/>
                  </a:spcBef>
                  <a:defRPr/>
                </a:pPr>
                <a:r>
                  <a:rPr lang="en-US" sz="948" b="1" spc="6" dirty="0" err="1">
                    <a:solidFill>
                      <a:prstClr val="black"/>
                    </a:solidFill>
                    <a:latin typeface="Apex New"/>
                    <a:cs typeface="Apex New"/>
                  </a:rPr>
                  <a:t>Koedoespoort</a:t>
                </a:r>
                <a:endParaRPr sz="948" dirty="0">
                  <a:solidFill>
                    <a:prstClr val="black"/>
                  </a:solidFill>
                  <a:latin typeface="Apex New"/>
                  <a:cs typeface="Apex New"/>
                </a:endParaRPr>
              </a:p>
            </p:txBody>
          </p:sp>
          <p:sp>
            <p:nvSpPr>
              <p:cNvPr id="196" name="object 11">
                <a:extLst>
                  <a:ext uri="{FF2B5EF4-FFF2-40B4-BE49-F238E27FC236}">
                    <a16:creationId xmlns:a16="http://schemas.microsoft.com/office/drawing/2014/main" id="{E39AECB0-1C68-4AC9-8171-19E77A023766}"/>
                  </a:ext>
                </a:extLst>
              </p:cNvPr>
              <p:cNvSpPr txBox="1"/>
              <p:nvPr/>
            </p:nvSpPr>
            <p:spPr>
              <a:xfrm>
                <a:off x="8468660" y="2996667"/>
                <a:ext cx="1316754" cy="155366"/>
              </a:xfrm>
              <a:prstGeom prst="rect">
                <a:avLst/>
              </a:prstGeom>
            </p:spPr>
            <p:txBody>
              <a:bodyPr vert="horz" wrap="square" lIns="0" tIns="9400" rIns="0" bIns="0" rtlCol="0">
                <a:spAutoFit/>
              </a:bodyPr>
              <a:lstStyle/>
              <a:p>
                <a:pPr marL="281283" defTabSz="541508">
                  <a:spcBef>
                    <a:spcPts val="74"/>
                  </a:spcBef>
                  <a:defRPr/>
                </a:pPr>
                <a:r>
                  <a:rPr lang="en-US" sz="948" b="1" spc="6" dirty="0">
                    <a:solidFill>
                      <a:prstClr val="black"/>
                    </a:solidFill>
                    <a:latin typeface="Apex New"/>
                    <a:cs typeface="Apex New"/>
                  </a:rPr>
                  <a:t>Germiston</a:t>
                </a:r>
                <a:endParaRPr sz="948" dirty="0">
                  <a:solidFill>
                    <a:prstClr val="black"/>
                  </a:solidFill>
                  <a:latin typeface="Apex New"/>
                  <a:cs typeface="Apex New"/>
                </a:endParaRPr>
              </a:p>
            </p:txBody>
          </p:sp>
          <p:sp>
            <p:nvSpPr>
              <p:cNvPr id="197" name="object 11">
                <a:extLst>
                  <a:ext uri="{FF2B5EF4-FFF2-40B4-BE49-F238E27FC236}">
                    <a16:creationId xmlns:a16="http://schemas.microsoft.com/office/drawing/2014/main" id="{55B9ADA8-0F23-4EA3-A7C0-9519DABDEC09}"/>
                  </a:ext>
                </a:extLst>
              </p:cNvPr>
              <p:cNvSpPr txBox="1"/>
              <p:nvPr/>
            </p:nvSpPr>
            <p:spPr>
              <a:xfrm>
                <a:off x="7035341" y="2581089"/>
                <a:ext cx="1316754" cy="314062"/>
              </a:xfrm>
              <a:prstGeom prst="rect">
                <a:avLst/>
              </a:prstGeom>
            </p:spPr>
            <p:txBody>
              <a:bodyPr vert="horz" wrap="square" lIns="0" tIns="9400" rIns="0" bIns="0" rtlCol="0">
                <a:spAutoFit/>
              </a:bodyPr>
              <a:lstStyle/>
              <a:p>
                <a:pPr marL="281283" algn="r" defTabSz="541508">
                  <a:spcBef>
                    <a:spcPts val="74"/>
                  </a:spcBef>
                  <a:defRPr/>
                </a:pPr>
                <a:r>
                  <a:rPr lang="en-US" sz="948" b="1" spc="6" dirty="0">
                    <a:solidFill>
                      <a:prstClr val="black"/>
                    </a:solidFill>
                    <a:latin typeface="Apex New"/>
                    <a:cs typeface="Apex New"/>
                  </a:rPr>
                  <a:t>Johannesburg</a:t>
                </a:r>
              </a:p>
              <a:p>
                <a:pPr marL="281283" algn="r" defTabSz="541508">
                  <a:spcBef>
                    <a:spcPts val="74"/>
                  </a:spcBef>
                  <a:defRPr/>
                </a:pPr>
                <a:r>
                  <a:rPr lang="en-US" sz="948" b="1" spc="6" dirty="0">
                    <a:solidFill>
                      <a:prstClr val="black"/>
                    </a:solidFill>
                    <a:latin typeface="Apex New"/>
                    <a:cs typeface="Apex New"/>
                  </a:rPr>
                  <a:t>Corporate Centre</a:t>
                </a:r>
                <a:endParaRPr sz="948" dirty="0">
                  <a:solidFill>
                    <a:prstClr val="black"/>
                  </a:solidFill>
                  <a:latin typeface="Apex New"/>
                  <a:cs typeface="Apex New"/>
                </a:endParaRPr>
              </a:p>
            </p:txBody>
          </p:sp>
          <p:pic>
            <p:nvPicPr>
              <p:cNvPr id="198" name="Picture 197">
                <a:extLst>
                  <a:ext uri="{FF2B5EF4-FFF2-40B4-BE49-F238E27FC236}">
                    <a16:creationId xmlns:a16="http://schemas.microsoft.com/office/drawing/2014/main" id="{5673FEA1-32EC-48A0-AFB2-A8BAC2CE71A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13075" y="4991505"/>
                <a:ext cx="492223" cy="403322"/>
              </a:xfrm>
              <a:prstGeom prst="rect">
                <a:avLst/>
              </a:prstGeom>
            </p:spPr>
          </p:pic>
          <p:pic>
            <p:nvPicPr>
              <p:cNvPr id="199" name="Picture 198">
                <a:extLst>
                  <a:ext uri="{FF2B5EF4-FFF2-40B4-BE49-F238E27FC236}">
                    <a16:creationId xmlns:a16="http://schemas.microsoft.com/office/drawing/2014/main" id="{847E8525-F859-444C-AF99-45DED0FF5D1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39141" y="5861877"/>
                <a:ext cx="492223" cy="403322"/>
              </a:xfrm>
              <a:prstGeom prst="rect">
                <a:avLst/>
              </a:prstGeom>
            </p:spPr>
          </p:pic>
          <p:pic>
            <p:nvPicPr>
              <p:cNvPr id="200" name="Picture 199">
                <a:extLst>
                  <a:ext uri="{FF2B5EF4-FFF2-40B4-BE49-F238E27FC236}">
                    <a16:creationId xmlns:a16="http://schemas.microsoft.com/office/drawing/2014/main" id="{94178620-A2FF-4169-B090-E01362D155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70427" y="6029110"/>
                <a:ext cx="492223" cy="403322"/>
              </a:xfrm>
              <a:prstGeom prst="rect">
                <a:avLst/>
              </a:prstGeom>
            </p:spPr>
          </p:pic>
          <p:pic>
            <p:nvPicPr>
              <p:cNvPr id="201" name="Picture 200">
                <a:extLst>
                  <a:ext uri="{FF2B5EF4-FFF2-40B4-BE49-F238E27FC236}">
                    <a16:creationId xmlns:a16="http://schemas.microsoft.com/office/drawing/2014/main" id="{1F4781F2-3B81-4BA6-8421-56CA296D9D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76895" y="5577891"/>
                <a:ext cx="492223" cy="403322"/>
              </a:xfrm>
              <a:prstGeom prst="rect">
                <a:avLst/>
              </a:prstGeom>
            </p:spPr>
          </p:pic>
          <p:pic>
            <p:nvPicPr>
              <p:cNvPr id="202" name="Picture 201">
                <a:extLst>
                  <a:ext uri="{FF2B5EF4-FFF2-40B4-BE49-F238E27FC236}">
                    <a16:creationId xmlns:a16="http://schemas.microsoft.com/office/drawing/2014/main" id="{2D76E67E-362B-4891-8FB6-449989FEF85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45397" y="5146797"/>
                <a:ext cx="492223" cy="403322"/>
              </a:xfrm>
              <a:prstGeom prst="rect">
                <a:avLst/>
              </a:prstGeom>
            </p:spPr>
          </p:pic>
          <p:pic>
            <p:nvPicPr>
              <p:cNvPr id="203" name="Picture 202">
                <a:extLst>
                  <a:ext uri="{FF2B5EF4-FFF2-40B4-BE49-F238E27FC236}">
                    <a16:creationId xmlns:a16="http://schemas.microsoft.com/office/drawing/2014/main" id="{18412B08-03C7-4C50-84B5-A988F9D94E6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77617" y="4437058"/>
                <a:ext cx="492223" cy="403322"/>
              </a:xfrm>
              <a:prstGeom prst="rect">
                <a:avLst/>
              </a:prstGeom>
            </p:spPr>
          </p:pic>
          <p:pic>
            <p:nvPicPr>
              <p:cNvPr id="204" name="Picture 203">
                <a:extLst>
                  <a:ext uri="{FF2B5EF4-FFF2-40B4-BE49-F238E27FC236}">
                    <a16:creationId xmlns:a16="http://schemas.microsoft.com/office/drawing/2014/main" id="{936936C7-9B3F-4735-B7C8-C3A0853455F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21607" y="3451754"/>
                <a:ext cx="492223" cy="403322"/>
              </a:xfrm>
              <a:prstGeom prst="rect">
                <a:avLst/>
              </a:prstGeom>
            </p:spPr>
          </p:pic>
          <p:pic>
            <p:nvPicPr>
              <p:cNvPr id="205" name="Picture 204">
                <a:extLst>
                  <a:ext uri="{FF2B5EF4-FFF2-40B4-BE49-F238E27FC236}">
                    <a16:creationId xmlns:a16="http://schemas.microsoft.com/office/drawing/2014/main" id="{B89A9AF8-7FBB-4639-B2C5-8AF6C104F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5586" y="5030485"/>
                <a:ext cx="415733" cy="409134"/>
              </a:xfrm>
              <a:prstGeom prst="rect">
                <a:avLst/>
              </a:prstGeom>
            </p:spPr>
          </p:pic>
          <p:pic>
            <p:nvPicPr>
              <p:cNvPr id="206" name="Picture 205">
                <a:extLst>
                  <a:ext uri="{FF2B5EF4-FFF2-40B4-BE49-F238E27FC236}">
                    <a16:creationId xmlns:a16="http://schemas.microsoft.com/office/drawing/2014/main" id="{15321DF7-6E86-4200-A7D2-DB9A4F3C7A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7292" y="5900243"/>
                <a:ext cx="415733" cy="409134"/>
              </a:xfrm>
              <a:prstGeom prst="rect">
                <a:avLst/>
              </a:prstGeom>
            </p:spPr>
          </p:pic>
          <p:pic>
            <p:nvPicPr>
              <p:cNvPr id="207" name="Picture 206">
                <a:extLst>
                  <a:ext uri="{FF2B5EF4-FFF2-40B4-BE49-F238E27FC236}">
                    <a16:creationId xmlns:a16="http://schemas.microsoft.com/office/drawing/2014/main" id="{B26744FE-B1DC-49E7-885E-7F90710A0F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5933" y="6057324"/>
                <a:ext cx="415733" cy="409134"/>
              </a:xfrm>
              <a:prstGeom prst="rect">
                <a:avLst/>
              </a:prstGeom>
            </p:spPr>
          </p:pic>
          <p:pic>
            <p:nvPicPr>
              <p:cNvPr id="208" name="Picture 207">
                <a:extLst>
                  <a:ext uri="{FF2B5EF4-FFF2-40B4-BE49-F238E27FC236}">
                    <a16:creationId xmlns:a16="http://schemas.microsoft.com/office/drawing/2014/main" id="{0C393B0E-14E4-484F-ADF6-7B5E6F317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9679" y="6068627"/>
                <a:ext cx="415733" cy="409134"/>
              </a:xfrm>
              <a:prstGeom prst="rect">
                <a:avLst/>
              </a:prstGeom>
            </p:spPr>
          </p:pic>
          <p:pic>
            <p:nvPicPr>
              <p:cNvPr id="209" name="Picture 208">
                <a:extLst>
                  <a:ext uri="{FF2B5EF4-FFF2-40B4-BE49-F238E27FC236}">
                    <a16:creationId xmlns:a16="http://schemas.microsoft.com/office/drawing/2014/main" id="{06C689DE-ECF4-47D9-BE86-C9A53F0964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8234" y="5606996"/>
                <a:ext cx="415733" cy="409134"/>
              </a:xfrm>
              <a:prstGeom prst="rect">
                <a:avLst/>
              </a:prstGeom>
            </p:spPr>
          </p:pic>
          <p:pic>
            <p:nvPicPr>
              <p:cNvPr id="210" name="Picture 209">
                <a:extLst>
                  <a:ext uri="{FF2B5EF4-FFF2-40B4-BE49-F238E27FC236}">
                    <a16:creationId xmlns:a16="http://schemas.microsoft.com/office/drawing/2014/main" id="{0736A06B-EBFB-4E54-967E-DAED2556B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9959" y="5175828"/>
                <a:ext cx="415733" cy="409134"/>
              </a:xfrm>
              <a:prstGeom prst="rect">
                <a:avLst/>
              </a:prstGeom>
            </p:spPr>
          </p:pic>
          <p:pic>
            <p:nvPicPr>
              <p:cNvPr id="211" name="Picture 210">
                <a:extLst>
                  <a:ext uri="{FF2B5EF4-FFF2-40B4-BE49-F238E27FC236}">
                    <a16:creationId xmlns:a16="http://schemas.microsoft.com/office/drawing/2014/main" id="{1702E9CC-F003-4C05-8F53-A18A105DC2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232" y="4460687"/>
                <a:ext cx="415733" cy="409134"/>
              </a:xfrm>
              <a:prstGeom prst="rect">
                <a:avLst/>
              </a:prstGeom>
            </p:spPr>
          </p:pic>
          <p:pic>
            <p:nvPicPr>
              <p:cNvPr id="212" name="Picture 211">
                <a:extLst>
                  <a:ext uri="{FF2B5EF4-FFF2-40B4-BE49-F238E27FC236}">
                    <a16:creationId xmlns:a16="http://schemas.microsoft.com/office/drawing/2014/main" id="{FF7DBAB5-C294-463B-A156-8DA1E8B46C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9946" y="3458259"/>
                <a:ext cx="415733" cy="409134"/>
              </a:xfrm>
              <a:prstGeom prst="rect">
                <a:avLst/>
              </a:prstGeom>
            </p:spPr>
          </p:pic>
          <p:pic>
            <p:nvPicPr>
              <p:cNvPr id="213" name="Picture 212">
                <a:extLst>
                  <a:ext uri="{FF2B5EF4-FFF2-40B4-BE49-F238E27FC236}">
                    <a16:creationId xmlns:a16="http://schemas.microsoft.com/office/drawing/2014/main" id="{FED0E03E-F850-441B-99FB-5F463A022E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7203" y="3754082"/>
                <a:ext cx="413546" cy="406982"/>
              </a:xfrm>
              <a:prstGeom prst="rect">
                <a:avLst/>
              </a:prstGeom>
            </p:spPr>
          </p:pic>
          <p:pic>
            <p:nvPicPr>
              <p:cNvPr id="214" name="Picture 213">
                <a:extLst>
                  <a:ext uri="{FF2B5EF4-FFF2-40B4-BE49-F238E27FC236}">
                    <a16:creationId xmlns:a16="http://schemas.microsoft.com/office/drawing/2014/main" id="{43631782-5B6D-4F06-9052-2F54F0A4EC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21801" y="3173367"/>
                <a:ext cx="413546" cy="406982"/>
              </a:xfrm>
              <a:prstGeom prst="rect">
                <a:avLst/>
              </a:prstGeom>
            </p:spPr>
          </p:pic>
          <p:pic>
            <p:nvPicPr>
              <p:cNvPr id="215" name="Picture 214">
                <a:extLst>
                  <a:ext uri="{FF2B5EF4-FFF2-40B4-BE49-F238E27FC236}">
                    <a16:creationId xmlns:a16="http://schemas.microsoft.com/office/drawing/2014/main" id="{8DD4F51D-4317-4D14-BBC2-F6A42B5DF5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1509" y="5193166"/>
                <a:ext cx="413546" cy="406982"/>
              </a:xfrm>
              <a:prstGeom prst="rect">
                <a:avLst/>
              </a:prstGeom>
            </p:spPr>
          </p:pic>
          <p:pic>
            <p:nvPicPr>
              <p:cNvPr id="216" name="Picture 215">
                <a:extLst>
                  <a:ext uri="{FF2B5EF4-FFF2-40B4-BE49-F238E27FC236}">
                    <a16:creationId xmlns:a16="http://schemas.microsoft.com/office/drawing/2014/main" id="{F77F92D0-41F3-46A6-A9D6-D4D3F05D9D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63395" y="5555115"/>
                <a:ext cx="523763" cy="452972"/>
              </a:xfrm>
              <a:prstGeom prst="rect">
                <a:avLst/>
              </a:prstGeom>
            </p:spPr>
          </p:pic>
          <p:pic>
            <p:nvPicPr>
              <p:cNvPr id="217" name="Picture 216">
                <a:extLst>
                  <a:ext uri="{FF2B5EF4-FFF2-40B4-BE49-F238E27FC236}">
                    <a16:creationId xmlns:a16="http://schemas.microsoft.com/office/drawing/2014/main" id="{031453D7-9671-423A-A0DF-343069D81A9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81936" y="5603507"/>
                <a:ext cx="523763" cy="452972"/>
              </a:xfrm>
              <a:prstGeom prst="rect">
                <a:avLst/>
              </a:prstGeom>
            </p:spPr>
          </p:pic>
          <p:pic>
            <p:nvPicPr>
              <p:cNvPr id="218" name="Picture 217">
                <a:extLst>
                  <a:ext uri="{FF2B5EF4-FFF2-40B4-BE49-F238E27FC236}">
                    <a16:creationId xmlns:a16="http://schemas.microsoft.com/office/drawing/2014/main" id="{D0F2BEC7-50DF-4C2A-8F2F-5E923C4ED7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06754" y="5574438"/>
                <a:ext cx="523763" cy="452972"/>
              </a:xfrm>
              <a:prstGeom prst="rect">
                <a:avLst/>
              </a:prstGeom>
            </p:spPr>
          </p:pic>
          <p:pic>
            <p:nvPicPr>
              <p:cNvPr id="219" name="Picture 218">
                <a:extLst>
                  <a:ext uri="{FF2B5EF4-FFF2-40B4-BE49-F238E27FC236}">
                    <a16:creationId xmlns:a16="http://schemas.microsoft.com/office/drawing/2014/main" id="{EFF628AE-3370-4A9D-9CBB-19910A038C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44122" y="5290097"/>
                <a:ext cx="523763" cy="452972"/>
              </a:xfrm>
              <a:prstGeom prst="rect">
                <a:avLst/>
              </a:prstGeom>
            </p:spPr>
          </p:pic>
          <p:pic>
            <p:nvPicPr>
              <p:cNvPr id="220" name="Picture 219">
                <a:extLst>
                  <a:ext uri="{FF2B5EF4-FFF2-40B4-BE49-F238E27FC236}">
                    <a16:creationId xmlns:a16="http://schemas.microsoft.com/office/drawing/2014/main" id="{AC8AC64B-300D-4913-8502-871D387599D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56119" y="5299921"/>
                <a:ext cx="523763" cy="452972"/>
              </a:xfrm>
              <a:prstGeom prst="rect">
                <a:avLst/>
              </a:prstGeom>
            </p:spPr>
          </p:pic>
          <p:pic>
            <p:nvPicPr>
              <p:cNvPr id="221" name="Picture 220">
                <a:extLst>
                  <a:ext uri="{FF2B5EF4-FFF2-40B4-BE49-F238E27FC236}">
                    <a16:creationId xmlns:a16="http://schemas.microsoft.com/office/drawing/2014/main" id="{0EEA4C92-C0FB-40DC-BEE0-D43940064D7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22339" y="3664938"/>
                <a:ext cx="523763" cy="452972"/>
              </a:xfrm>
              <a:prstGeom prst="rect">
                <a:avLst/>
              </a:prstGeom>
            </p:spPr>
          </p:pic>
          <p:pic>
            <p:nvPicPr>
              <p:cNvPr id="222" name="Picture 221">
                <a:extLst>
                  <a:ext uri="{FF2B5EF4-FFF2-40B4-BE49-F238E27FC236}">
                    <a16:creationId xmlns:a16="http://schemas.microsoft.com/office/drawing/2014/main" id="{D930EB95-DDE6-4181-8D3D-C4EE9C7A912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89038" y="4730018"/>
                <a:ext cx="523763" cy="452972"/>
              </a:xfrm>
              <a:prstGeom prst="rect">
                <a:avLst/>
              </a:prstGeom>
            </p:spPr>
          </p:pic>
          <p:pic>
            <p:nvPicPr>
              <p:cNvPr id="223" name="Picture 222">
                <a:extLst>
                  <a:ext uri="{FF2B5EF4-FFF2-40B4-BE49-F238E27FC236}">
                    <a16:creationId xmlns:a16="http://schemas.microsoft.com/office/drawing/2014/main" id="{65B945B0-0DA2-4137-89CA-B73144F35B0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73455" y="4481246"/>
                <a:ext cx="523763" cy="452972"/>
              </a:xfrm>
              <a:prstGeom prst="rect">
                <a:avLst/>
              </a:prstGeom>
            </p:spPr>
          </p:pic>
          <p:pic>
            <p:nvPicPr>
              <p:cNvPr id="224" name="Picture 223">
                <a:extLst>
                  <a:ext uri="{FF2B5EF4-FFF2-40B4-BE49-F238E27FC236}">
                    <a16:creationId xmlns:a16="http://schemas.microsoft.com/office/drawing/2014/main" id="{06FE4502-AC0E-48EA-A3B1-D3E824A99D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99298" y="3695668"/>
                <a:ext cx="523763" cy="452972"/>
              </a:xfrm>
              <a:prstGeom prst="rect">
                <a:avLst/>
              </a:prstGeom>
            </p:spPr>
          </p:pic>
          <p:pic>
            <p:nvPicPr>
              <p:cNvPr id="225" name="Picture 224">
                <a:extLst>
                  <a:ext uri="{FF2B5EF4-FFF2-40B4-BE49-F238E27FC236}">
                    <a16:creationId xmlns:a16="http://schemas.microsoft.com/office/drawing/2014/main" id="{774A75D9-8999-46D3-B15E-FF9CA99F3BC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49784" y="3225268"/>
                <a:ext cx="523763" cy="452972"/>
              </a:xfrm>
              <a:prstGeom prst="rect">
                <a:avLst/>
              </a:prstGeom>
            </p:spPr>
          </p:pic>
          <p:pic>
            <p:nvPicPr>
              <p:cNvPr id="226" name="Picture 225">
                <a:extLst>
                  <a:ext uri="{FF2B5EF4-FFF2-40B4-BE49-F238E27FC236}">
                    <a16:creationId xmlns:a16="http://schemas.microsoft.com/office/drawing/2014/main" id="{8637E9B7-70FF-4CA3-8ADC-9B37655001A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73320" y="2803066"/>
                <a:ext cx="523763" cy="452972"/>
              </a:xfrm>
              <a:prstGeom prst="rect">
                <a:avLst/>
              </a:prstGeom>
            </p:spPr>
          </p:pic>
          <p:pic>
            <p:nvPicPr>
              <p:cNvPr id="227" name="Picture 226">
                <a:extLst>
                  <a:ext uri="{FF2B5EF4-FFF2-40B4-BE49-F238E27FC236}">
                    <a16:creationId xmlns:a16="http://schemas.microsoft.com/office/drawing/2014/main" id="{4993DBF0-728F-4BAE-9C24-7B3F0571335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81110" y="3355063"/>
                <a:ext cx="523763" cy="452972"/>
              </a:xfrm>
              <a:prstGeom prst="rect">
                <a:avLst/>
              </a:prstGeom>
            </p:spPr>
          </p:pic>
          <p:pic>
            <p:nvPicPr>
              <p:cNvPr id="228" name="Picture 227">
                <a:extLst>
                  <a:ext uri="{FF2B5EF4-FFF2-40B4-BE49-F238E27FC236}">
                    <a16:creationId xmlns:a16="http://schemas.microsoft.com/office/drawing/2014/main" id="{DBD68B15-F3EE-4B29-B834-D4A0AFBB31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75268" y="3068295"/>
                <a:ext cx="523763" cy="452972"/>
              </a:xfrm>
              <a:prstGeom prst="rect">
                <a:avLst/>
              </a:prstGeom>
            </p:spPr>
          </p:pic>
          <p:pic>
            <p:nvPicPr>
              <p:cNvPr id="229" name="Picture 228">
                <a:extLst>
                  <a:ext uri="{FF2B5EF4-FFF2-40B4-BE49-F238E27FC236}">
                    <a16:creationId xmlns:a16="http://schemas.microsoft.com/office/drawing/2014/main" id="{42F1AA4E-65CC-4A84-A44C-036B7732783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31307" y="3115088"/>
                <a:ext cx="523763" cy="452972"/>
              </a:xfrm>
              <a:prstGeom prst="rect">
                <a:avLst/>
              </a:prstGeom>
            </p:spPr>
          </p:pic>
          <p:pic>
            <p:nvPicPr>
              <p:cNvPr id="230" name="Picture 229">
                <a:extLst>
                  <a:ext uri="{FF2B5EF4-FFF2-40B4-BE49-F238E27FC236}">
                    <a16:creationId xmlns:a16="http://schemas.microsoft.com/office/drawing/2014/main" id="{445995A8-D6D4-44BA-95EF-3DBFA78D90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22801" y="2802809"/>
                <a:ext cx="523763" cy="452972"/>
              </a:xfrm>
              <a:prstGeom prst="rect">
                <a:avLst/>
              </a:prstGeom>
            </p:spPr>
          </p:pic>
          <p:pic>
            <p:nvPicPr>
              <p:cNvPr id="231" name="Picture 230">
                <a:extLst>
                  <a:ext uri="{FF2B5EF4-FFF2-40B4-BE49-F238E27FC236}">
                    <a16:creationId xmlns:a16="http://schemas.microsoft.com/office/drawing/2014/main" id="{1415BAFB-AE00-4FE3-922E-C4873AF1AA1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25184" y="2472378"/>
                <a:ext cx="523763" cy="452972"/>
              </a:xfrm>
              <a:prstGeom prst="rect">
                <a:avLst/>
              </a:prstGeom>
            </p:spPr>
          </p:pic>
          <p:pic>
            <p:nvPicPr>
              <p:cNvPr id="232" name="Picture 231">
                <a:extLst>
                  <a:ext uri="{FF2B5EF4-FFF2-40B4-BE49-F238E27FC236}">
                    <a16:creationId xmlns:a16="http://schemas.microsoft.com/office/drawing/2014/main" id="{B348A12C-B6AC-4B97-A9D1-F81506C096E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91490" y="1850594"/>
                <a:ext cx="523763" cy="452972"/>
              </a:xfrm>
              <a:prstGeom prst="rect">
                <a:avLst/>
              </a:prstGeom>
            </p:spPr>
          </p:pic>
          <p:pic>
            <p:nvPicPr>
              <p:cNvPr id="233" name="Picture 232">
                <a:extLst>
                  <a:ext uri="{FF2B5EF4-FFF2-40B4-BE49-F238E27FC236}">
                    <a16:creationId xmlns:a16="http://schemas.microsoft.com/office/drawing/2014/main" id="{1D43013C-56B2-43E3-A9CA-08442D43EE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81337" y="1492121"/>
                <a:ext cx="523763" cy="452972"/>
              </a:xfrm>
              <a:prstGeom prst="rect">
                <a:avLst/>
              </a:prstGeom>
            </p:spPr>
          </p:pic>
          <p:pic>
            <p:nvPicPr>
              <p:cNvPr id="234" name="Picture 233">
                <a:extLst>
                  <a:ext uri="{FF2B5EF4-FFF2-40B4-BE49-F238E27FC236}">
                    <a16:creationId xmlns:a16="http://schemas.microsoft.com/office/drawing/2014/main" id="{BC7CE0B4-44EF-497E-A17A-E6C0A931B0C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59645" y="2087562"/>
                <a:ext cx="523763" cy="452972"/>
              </a:xfrm>
              <a:prstGeom prst="rect">
                <a:avLst/>
              </a:prstGeom>
            </p:spPr>
          </p:pic>
          <p:pic>
            <p:nvPicPr>
              <p:cNvPr id="235" name="Picture 234">
                <a:extLst>
                  <a:ext uri="{FF2B5EF4-FFF2-40B4-BE49-F238E27FC236}">
                    <a16:creationId xmlns:a16="http://schemas.microsoft.com/office/drawing/2014/main" id="{4D6B40F0-09F5-4B55-9850-E867D9E6B24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43872" y="2509405"/>
                <a:ext cx="523763" cy="452972"/>
              </a:xfrm>
              <a:prstGeom prst="rect">
                <a:avLst/>
              </a:prstGeom>
            </p:spPr>
          </p:pic>
          <p:pic>
            <p:nvPicPr>
              <p:cNvPr id="236" name="Picture 235">
                <a:extLst>
                  <a:ext uri="{FF2B5EF4-FFF2-40B4-BE49-F238E27FC236}">
                    <a16:creationId xmlns:a16="http://schemas.microsoft.com/office/drawing/2014/main" id="{A360A469-E9C5-4404-BF7A-B5C4501EDE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39790" y="2894898"/>
                <a:ext cx="523763" cy="452972"/>
              </a:xfrm>
              <a:prstGeom prst="rect">
                <a:avLst/>
              </a:prstGeom>
            </p:spPr>
          </p:pic>
          <p:pic>
            <p:nvPicPr>
              <p:cNvPr id="237" name="Picture 236">
                <a:extLst>
                  <a:ext uri="{FF2B5EF4-FFF2-40B4-BE49-F238E27FC236}">
                    <a16:creationId xmlns:a16="http://schemas.microsoft.com/office/drawing/2014/main" id="{E6BD2CCC-7292-4E5A-A79E-87F2D96DE0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837099" y="2667769"/>
                <a:ext cx="523763" cy="452972"/>
              </a:xfrm>
              <a:prstGeom prst="rect">
                <a:avLst/>
              </a:prstGeom>
            </p:spPr>
          </p:pic>
          <p:pic>
            <p:nvPicPr>
              <p:cNvPr id="238" name="Picture 237">
                <a:extLst>
                  <a:ext uri="{FF2B5EF4-FFF2-40B4-BE49-F238E27FC236}">
                    <a16:creationId xmlns:a16="http://schemas.microsoft.com/office/drawing/2014/main" id="{AE3FD50F-FF9B-4911-B679-D1C57460916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19623" y="3490842"/>
                <a:ext cx="523763" cy="452972"/>
              </a:xfrm>
              <a:prstGeom prst="rect">
                <a:avLst/>
              </a:prstGeom>
            </p:spPr>
          </p:pic>
          <p:pic>
            <p:nvPicPr>
              <p:cNvPr id="239" name="Picture 238">
                <a:extLst>
                  <a:ext uri="{FF2B5EF4-FFF2-40B4-BE49-F238E27FC236}">
                    <a16:creationId xmlns:a16="http://schemas.microsoft.com/office/drawing/2014/main" id="{761E6F1F-2899-4603-B955-34C3C2FED3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81071" y="3628374"/>
                <a:ext cx="523763" cy="452972"/>
              </a:xfrm>
              <a:prstGeom prst="rect">
                <a:avLst/>
              </a:prstGeom>
            </p:spPr>
          </p:pic>
          <p:pic>
            <p:nvPicPr>
              <p:cNvPr id="240" name="Picture 239">
                <a:extLst>
                  <a:ext uri="{FF2B5EF4-FFF2-40B4-BE49-F238E27FC236}">
                    <a16:creationId xmlns:a16="http://schemas.microsoft.com/office/drawing/2014/main" id="{4D9E26BB-A16E-44F5-8B04-1B37CD1BAE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71401" y="3810430"/>
                <a:ext cx="523763" cy="452972"/>
              </a:xfrm>
              <a:prstGeom prst="rect">
                <a:avLst/>
              </a:prstGeom>
            </p:spPr>
          </p:pic>
          <p:pic>
            <p:nvPicPr>
              <p:cNvPr id="241" name="Picture 240">
                <a:extLst>
                  <a:ext uri="{FF2B5EF4-FFF2-40B4-BE49-F238E27FC236}">
                    <a16:creationId xmlns:a16="http://schemas.microsoft.com/office/drawing/2014/main" id="{6B871005-5F39-432B-9EB6-A81905F1AC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58999" y="4105769"/>
                <a:ext cx="523763" cy="452972"/>
              </a:xfrm>
              <a:prstGeom prst="rect">
                <a:avLst/>
              </a:prstGeom>
            </p:spPr>
          </p:pic>
          <p:pic>
            <p:nvPicPr>
              <p:cNvPr id="242" name="Picture 241">
                <a:extLst>
                  <a:ext uri="{FF2B5EF4-FFF2-40B4-BE49-F238E27FC236}">
                    <a16:creationId xmlns:a16="http://schemas.microsoft.com/office/drawing/2014/main" id="{8CDFA021-7C87-4F5E-89F2-EBA722E483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340957" y="2442619"/>
                <a:ext cx="329681" cy="540084"/>
              </a:xfrm>
              <a:prstGeom prst="rect">
                <a:avLst/>
              </a:prstGeom>
            </p:spPr>
          </p:pic>
          <p:sp>
            <p:nvSpPr>
              <p:cNvPr id="243" name="Oval 242">
                <a:extLst>
                  <a:ext uri="{FF2B5EF4-FFF2-40B4-BE49-F238E27FC236}">
                    <a16:creationId xmlns:a16="http://schemas.microsoft.com/office/drawing/2014/main" id="{AC260246-CF32-412D-B04C-EFE20668E298}"/>
                  </a:ext>
                </a:extLst>
              </p:cNvPr>
              <p:cNvSpPr/>
              <p:nvPr/>
            </p:nvSpPr>
            <p:spPr>
              <a:xfrm>
                <a:off x="5370706" y="5429670"/>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44" name="Oval 243">
                <a:extLst>
                  <a:ext uri="{FF2B5EF4-FFF2-40B4-BE49-F238E27FC236}">
                    <a16:creationId xmlns:a16="http://schemas.microsoft.com/office/drawing/2014/main" id="{85B63244-03B9-45D1-8194-2B44EB0A897E}"/>
                  </a:ext>
                </a:extLst>
              </p:cNvPr>
              <p:cNvSpPr/>
              <p:nvPr/>
            </p:nvSpPr>
            <p:spPr>
              <a:xfrm>
                <a:off x="5514106" y="5840776"/>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45" name="Oval 244">
                <a:extLst>
                  <a:ext uri="{FF2B5EF4-FFF2-40B4-BE49-F238E27FC236}">
                    <a16:creationId xmlns:a16="http://schemas.microsoft.com/office/drawing/2014/main" id="{ABD797DD-F2C9-4720-8084-F8F654FF1215}"/>
                  </a:ext>
                </a:extLst>
              </p:cNvPr>
              <p:cNvSpPr/>
              <p:nvPr/>
            </p:nvSpPr>
            <p:spPr>
              <a:xfrm>
                <a:off x="5970407" y="5567230"/>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46" name="Oval 245">
                <a:extLst>
                  <a:ext uri="{FF2B5EF4-FFF2-40B4-BE49-F238E27FC236}">
                    <a16:creationId xmlns:a16="http://schemas.microsoft.com/office/drawing/2014/main" id="{7CBFD416-3F50-4F30-9F93-746ADEBC461B}"/>
                  </a:ext>
                </a:extLst>
              </p:cNvPr>
              <p:cNvSpPr/>
              <p:nvPr/>
            </p:nvSpPr>
            <p:spPr>
              <a:xfrm>
                <a:off x="6724430" y="5910873"/>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47" name="Oval 246">
                <a:extLst>
                  <a:ext uri="{FF2B5EF4-FFF2-40B4-BE49-F238E27FC236}">
                    <a16:creationId xmlns:a16="http://schemas.microsoft.com/office/drawing/2014/main" id="{0D02BC9A-6C3F-4339-860F-2D4581460131}"/>
                  </a:ext>
                </a:extLst>
              </p:cNvPr>
              <p:cNvSpPr/>
              <p:nvPr/>
            </p:nvSpPr>
            <p:spPr>
              <a:xfrm>
                <a:off x="7855391" y="5874816"/>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48" name="Oval 247">
                <a:extLst>
                  <a:ext uri="{FF2B5EF4-FFF2-40B4-BE49-F238E27FC236}">
                    <a16:creationId xmlns:a16="http://schemas.microsoft.com/office/drawing/2014/main" id="{03A18715-CC7D-4385-BEF2-BD6070A55BDC}"/>
                  </a:ext>
                </a:extLst>
              </p:cNvPr>
              <p:cNvSpPr/>
              <p:nvPr/>
            </p:nvSpPr>
            <p:spPr>
              <a:xfrm>
                <a:off x="7855391" y="5769555"/>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49" name="Oval 248">
                <a:extLst>
                  <a:ext uri="{FF2B5EF4-FFF2-40B4-BE49-F238E27FC236}">
                    <a16:creationId xmlns:a16="http://schemas.microsoft.com/office/drawing/2014/main" id="{A9C80B71-E0EE-40DA-8CC9-C33A61A77AC2}"/>
                  </a:ext>
                </a:extLst>
              </p:cNvPr>
              <p:cNvSpPr/>
              <p:nvPr/>
            </p:nvSpPr>
            <p:spPr>
              <a:xfrm>
                <a:off x="8523029" y="5477370"/>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50" name="Oval 249">
                <a:extLst>
                  <a:ext uri="{FF2B5EF4-FFF2-40B4-BE49-F238E27FC236}">
                    <a16:creationId xmlns:a16="http://schemas.microsoft.com/office/drawing/2014/main" id="{A63615ED-5D75-407B-A2F4-EBDB5502B411}"/>
                  </a:ext>
                </a:extLst>
              </p:cNvPr>
              <p:cNvSpPr/>
              <p:nvPr/>
            </p:nvSpPr>
            <p:spPr>
              <a:xfrm>
                <a:off x="9482305" y="4336224"/>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51" name="Oval 250">
                <a:extLst>
                  <a:ext uri="{FF2B5EF4-FFF2-40B4-BE49-F238E27FC236}">
                    <a16:creationId xmlns:a16="http://schemas.microsoft.com/office/drawing/2014/main" id="{09A1000E-13AE-4B2F-801C-7D1572E8C6E2}"/>
                  </a:ext>
                </a:extLst>
              </p:cNvPr>
              <p:cNvSpPr/>
              <p:nvPr/>
            </p:nvSpPr>
            <p:spPr>
              <a:xfrm>
                <a:off x="9900263" y="3890039"/>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52" name="Oval 251">
                <a:extLst>
                  <a:ext uri="{FF2B5EF4-FFF2-40B4-BE49-F238E27FC236}">
                    <a16:creationId xmlns:a16="http://schemas.microsoft.com/office/drawing/2014/main" id="{2CDF2B5B-BC4D-42D2-A12B-0DE0CADCCC8A}"/>
                  </a:ext>
                </a:extLst>
              </p:cNvPr>
              <p:cNvSpPr/>
              <p:nvPr/>
            </p:nvSpPr>
            <p:spPr>
              <a:xfrm>
                <a:off x="7934760" y="4117158"/>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53" name="Oval 252">
                <a:extLst>
                  <a:ext uri="{FF2B5EF4-FFF2-40B4-BE49-F238E27FC236}">
                    <a16:creationId xmlns:a16="http://schemas.microsoft.com/office/drawing/2014/main" id="{0F478B66-AB06-48EA-9F40-507E35F21FE0}"/>
                  </a:ext>
                </a:extLst>
              </p:cNvPr>
              <p:cNvSpPr/>
              <p:nvPr/>
            </p:nvSpPr>
            <p:spPr>
              <a:xfrm>
                <a:off x="6981392" y="3678077"/>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54" name="Oval 253">
                <a:extLst>
                  <a:ext uri="{FF2B5EF4-FFF2-40B4-BE49-F238E27FC236}">
                    <a16:creationId xmlns:a16="http://schemas.microsoft.com/office/drawing/2014/main" id="{921829E7-D638-44E9-904A-C509E7741C18}"/>
                  </a:ext>
                </a:extLst>
              </p:cNvPr>
              <p:cNvSpPr/>
              <p:nvPr/>
            </p:nvSpPr>
            <p:spPr>
              <a:xfrm>
                <a:off x="8667056" y="2882050"/>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55" name="Oval 254">
                <a:extLst>
                  <a:ext uri="{FF2B5EF4-FFF2-40B4-BE49-F238E27FC236}">
                    <a16:creationId xmlns:a16="http://schemas.microsoft.com/office/drawing/2014/main" id="{6B957C7D-ADDC-4F80-A695-68D50DF16D22}"/>
                  </a:ext>
                </a:extLst>
              </p:cNvPr>
              <p:cNvSpPr/>
              <p:nvPr/>
            </p:nvSpPr>
            <p:spPr>
              <a:xfrm>
                <a:off x="8667055" y="3035956"/>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56" name="Oval 255">
                <a:extLst>
                  <a:ext uri="{FF2B5EF4-FFF2-40B4-BE49-F238E27FC236}">
                    <a16:creationId xmlns:a16="http://schemas.microsoft.com/office/drawing/2014/main" id="{DAAF7F7E-C5DE-423B-BBC3-09C395F12FE5}"/>
                  </a:ext>
                </a:extLst>
              </p:cNvPr>
              <p:cNvSpPr/>
              <p:nvPr/>
            </p:nvSpPr>
            <p:spPr>
              <a:xfrm>
                <a:off x="8571401" y="2913607"/>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sp>
            <p:nvSpPr>
              <p:cNvPr id="257" name="Oval 256">
                <a:extLst>
                  <a:ext uri="{FF2B5EF4-FFF2-40B4-BE49-F238E27FC236}">
                    <a16:creationId xmlns:a16="http://schemas.microsoft.com/office/drawing/2014/main" id="{A610A477-1EFA-4DB8-8E37-09AEA631CE4A}"/>
                  </a:ext>
                </a:extLst>
              </p:cNvPr>
              <p:cNvSpPr/>
              <p:nvPr/>
            </p:nvSpPr>
            <p:spPr>
              <a:xfrm>
                <a:off x="9217927" y="1767426"/>
                <a:ext cx="79369" cy="75586"/>
              </a:xfrm>
              <a:prstGeom prst="ellipse">
                <a:avLst/>
              </a:prstGeom>
              <a:solidFill>
                <a:srgbClr val="E53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1508"/>
                <a:endParaRPr lang="en-US" sz="1066">
                  <a:solidFill>
                    <a:prstClr val="white"/>
                  </a:solidFill>
                  <a:latin typeface="Calibri"/>
                </a:endParaRPr>
              </a:p>
            </p:txBody>
          </p:sp>
          <p:cxnSp>
            <p:nvCxnSpPr>
              <p:cNvPr id="258" name="Straight Connector 257"/>
              <p:cNvCxnSpPr/>
              <p:nvPr/>
            </p:nvCxnSpPr>
            <p:spPr>
              <a:xfrm flipH="1">
                <a:off x="5484520" y="3754612"/>
                <a:ext cx="1478819" cy="16750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5484520" y="5419869"/>
                <a:ext cx="69283" cy="38255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0" name="Rounded Rectangle 259"/>
              <p:cNvSpPr/>
              <p:nvPr/>
            </p:nvSpPr>
            <p:spPr>
              <a:xfrm rot="18696013">
                <a:off x="5380292" y="4501729"/>
                <a:ext cx="2096958" cy="16622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261" name="Rounded Rectangle 260"/>
              <p:cNvSpPr/>
              <p:nvPr/>
            </p:nvSpPr>
            <p:spPr>
              <a:xfrm rot="15979846" flipV="1">
                <a:off x="5666768" y="5354458"/>
                <a:ext cx="381468" cy="16562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cxnSp>
            <p:nvCxnSpPr>
              <p:cNvPr id="262" name="Straight Connector 261"/>
              <p:cNvCxnSpPr/>
              <p:nvPr/>
            </p:nvCxnSpPr>
            <p:spPr>
              <a:xfrm>
                <a:off x="6730785" y="4052156"/>
                <a:ext cx="174874" cy="198043"/>
              </a:xfrm>
              <a:prstGeom prst="line">
                <a:avLst/>
              </a:prstGeom>
              <a:ln w="381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7305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19">
            <a:extLst>
              <a:ext uri="{FF2B5EF4-FFF2-40B4-BE49-F238E27FC236}">
                <a16:creationId xmlns:a16="http://schemas.microsoft.com/office/drawing/2014/main" id="{8751AB7E-27F9-4E0A-A9F0-793EFEC75794}"/>
              </a:ext>
            </a:extLst>
          </p:cNvPr>
          <p:cNvSpPr txBox="1"/>
          <p:nvPr/>
        </p:nvSpPr>
        <p:spPr>
          <a:xfrm>
            <a:off x="1048941" y="6393172"/>
            <a:ext cx="6159579" cy="121639"/>
          </a:xfrm>
          <a:prstGeom prst="rect">
            <a:avLst/>
          </a:prstGeom>
        </p:spPr>
        <p:txBody>
          <a:bodyPr vert="horz" wrap="square" lIns="0" tIns="4512" rIns="0" bIns="0" rtlCol="0">
            <a:spAutoFit/>
          </a:bodyPr>
          <a:lstStyle/>
          <a:p>
            <a:pPr marL="7521" marR="3008">
              <a:lnSpc>
                <a:spcPct val="104200"/>
              </a:lnSpc>
              <a:spcBef>
                <a:spcPts val="36"/>
              </a:spcBef>
            </a:pPr>
            <a:r>
              <a:rPr sz="800" spc="9" dirty="0">
                <a:solidFill>
                  <a:schemeClr val="bg1">
                    <a:lumMod val="50000"/>
                  </a:schemeClr>
                </a:solidFill>
                <a:latin typeface="Tahoma" panose="020B0604030504040204" pitchFamily="34" charset="0"/>
                <a:cs typeface="Tahoma" panose="020B0604030504040204" pitchFamily="34" charset="0"/>
              </a:rPr>
              <a:t>Source</a:t>
            </a:r>
            <a:r>
              <a:rPr lang="en-US" sz="800" spc="9" dirty="0">
                <a:solidFill>
                  <a:schemeClr val="bg1">
                    <a:lumMod val="50000"/>
                  </a:schemeClr>
                </a:solidFill>
                <a:latin typeface="Tahoma" panose="020B0604030504040204" pitchFamily="34" charset="0"/>
                <a:cs typeface="Tahoma" panose="020B0604030504040204" pitchFamily="34" charset="0"/>
              </a:rPr>
              <a:t>s: South African Revenue Services, 2020 ; </a:t>
            </a:r>
            <a:r>
              <a:rPr lang="en-US" sz="800" spc="-3" dirty="0">
                <a:solidFill>
                  <a:schemeClr val="bg1">
                    <a:lumMod val="50000"/>
                  </a:schemeClr>
                </a:solidFill>
                <a:latin typeface="Tahoma" panose="020B0604030504040204" pitchFamily="34" charset="0"/>
                <a:cs typeface="Tahoma" panose="020B0604030504040204" pitchFamily="34" charset="0"/>
              </a:rPr>
              <a:t>UNCTAD </a:t>
            </a:r>
            <a:r>
              <a:rPr lang="en-US" sz="800" spc="9" dirty="0">
                <a:solidFill>
                  <a:schemeClr val="bg1">
                    <a:lumMod val="50000"/>
                  </a:schemeClr>
                </a:solidFill>
                <a:latin typeface="Tahoma" panose="020B0604030504040204" pitchFamily="34" charset="0"/>
                <a:cs typeface="Tahoma" panose="020B0604030504040204" pitchFamily="34" charset="0"/>
              </a:rPr>
              <a:t>Handbook of </a:t>
            </a:r>
            <a:r>
              <a:rPr lang="en-US" sz="800" spc="6" dirty="0">
                <a:solidFill>
                  <a:schemeClr val="bg1">
                    <a:lumMod val="50000"/>
                  </a:schemeClr>
                </a:solidFill>
                <a:latin typeface="Tahoma" panose="020B0604030504040204" pitchFamily="34" charset="0"/>
                <a:cs typeface="Tahoma" panose="020B0604030504040204" pitchFamily="34" charset="0"/>
              </a:rPr>
              <a:t>Statistics, 2020; General Administration of Customs, 2020; </a:t>
            </a:r>
            <a:endParaRPr sz="800" dirty="0">
              <a:solidFill>
                <a:schemeClr val="bg1">
                  <a:lumMod val="50000"/>
                </a:schemeClr>
              </a:solidFill>
              <a:latin typeface="Tahoma" panose="020B0604030504040204" pitchFamily="34" charset="0"/>
              <a:cs typeface="Tahoma" panose="020B0604030504040204" pitchFamily="34" charset="0"/>
            </a:endParaRPr>
          </a:p>
        </p:txBody>
      </p:sp>
      <p:sp>
        <p:nvSpPr>
          <p:cNvPr id="13" name="TextBox 12"/>
          <p:cNvSpPr txBox="1"/>
          <p:nvPr/>
        </p:nvSpPr>
        <p:spPr>
          <a:xfrm>
            <a:off x="879197" y="1748988"/>
            <a:ext cx="5847276" cy="253916"/>
          </a:xfrm>
          <a:prstGeom prst="rect">
            <a:avLst/>
          </a:prstGeom>
          <a:noFill/>
        </p:spPr>
        <p:txBody>
          <a:bodyPr wrap="square" rtlCol="0">
            <a:spAutoFit/>
          </a:bodyPr>
          <a:lstStyle/>
          <a:p>
            <a:r>
              <a:rPr lang="en-US" sz="1000" b="1" dirty="0"/>
              <a:t>Figure 6</a:t>
            </a:r>
            <a:r>
              <a:rPr lang="en-US" sz="1000" dirty="0"/>
              <a:t>: South Africa’s exports and imports from Jan – Apr 2019 to Jan –Apr 2020*</a:t>
            </a:r>
            <a:endParaRPr lang="en-ZA" sz="1000" dirty="0"/>
          </a:p>
        </p:txBody>
      </p:sp>
      <p:sp>
        <p:nvSpPr>
          <p:cNvPr id="21" name="Title 2">
            <a:extLst>
              <a:ext uri="{FF2B5EF4-FFF2-40B4-BE49-F238E27FC236}">
                <a16:creationId xmlns:a16="http://schemas.microsoft.com/office/drawing/2014/main" id="{4F1DE33C-15A4-4B51-B5B0-103523929E84}"/>
              </a:ext>
            </a:extLst>
          </p:cNvPr>
          <p:cNvSpPr txBox="1">
            <a:spLocks/>
          </p:cNvSpPr>
          <p:nvPr/>
        </p:nvSpPr>
        <p:spPr>
          <a:xfrm>
            <a:off x="566050" y="355708"/>
            <a:ext cx="10153193" cy="661832"/>
          </a:xfrm>
          <a:prstGeom prst="rect">
            <a:avLst/>
          </a:prstGeom>
        </p:spPr>
        <p:txBody>
          <a:bodyPr vert="horz" lIns="0" tIns="0" rIns="0" bIns="0" rtlCol="0" anchor="b">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dirty="0">
                <a:solidFill>
                  <a:schemeClr val="bg1">
                    <a:lumMod val="50000"/>
                  </a:schemeClr>
                </a:solidFill>
              </a:rPr>
              <a:t>Domestic markets: catalyst for economic growth in post-COVID era?</a:t>
            </a:r>
          </a:p>
        </p:txBody>
      </p:sp>
      <p:sp>
        <p:nvSpPr>
          <p:cNvPr id="40" name="Rectangle 39"/>
          <p:cNvSpPr/>
          <p:nvPr/>
        </p:nvSpPr>
        <p:spPr>
          <a:xfrm>
            <a:off x="235207" y="5695658"/>
            <a:ext cx="3302623" cy="261610"/>
          </a:xfrm>
          <a:prstGeom prst="rect">
            <a:avLst/>
          </a:prstGeom>
        </p:spPr>
        <p:txBody>
          <a:bodyPr wrap="square">
            <a:spAutoFit/>
          </a:bodyPr>
          <a:lstStyle/>
          <a:p>
            <a:endParaRPr lang="en-ZA" sz="1100" dirty="0"/>
          </a:p>
        </p:txBody>
      </p:sp>
      <p:graphicFrame>
        <p:nvGraphicFramePr>
          <p:cNvPr id="51" name="Table 50"/>
          <p:cNvGraphicFramePr>
            <a:graphicFrameLocks noGrp="1"/>
          </p:cNvGraphicFramePr>
          <p:nvPr>
            <p:extLst>
              <p:ext uri="{D42A27DB-BD31-4B8C-83A1-F6EECF244321}">
                <p14:modId xmlns:p14="http://schemas.microsoft.com/office/powerpoint/2010/main" val="181861647"/>
              </p:ext>
            </p:extLst>
          </p:nvPr>
        </p:nvGraphicFramePr>
        <p:xfrm>
          <a:off x="879197" y="2099474"/>
          <a:ext cx="10453368" cy="4176578"/>
        </p:xfrm>
        <a:graphic>
          <a:graphicData uri="http://schemas.openxmlformats.org/drawingml/2006/table">
            <a:tbl>
              <a:tblPr firstRow="1" firstCol="1" bandRow="1">
                <a:tableStyleId>{F5AB1C69-6EDB-4FF4-983F-18BD219EF322}</a:tableStyleId>
              </a:tblPr>
              <a:tblGrid>
                <a:gridCol w="1851763">
                  <a:extLst>
                    <a:ext uri="{9D8B030D-6E8A-4147-A177-3AD203B41FA5}">
                      <a16:colId xmlns:a16="http://schemas.microsoft.com/office/drawing/2014/main" val="1099894438"/>
                    </a:ext>
                  </a:extLst>
                </a:gridCol>
                <a:gridCol w="1185036">
                  <a:extLst>
                    <a:ext uri="{9D8B030D-6E8A-4147-A177-3AD203B41FA5}">
                      <a16:colId xmlns:a16="http://schemas.microsoft.com/office/drawing/2014/main" val="1011357371"/>
                    </a:ext>
                  </a:extLst>
                </a:gridCol>
                <a:gridCol w="1188676">
                  <a:extLst>
                    <a:ext uri="{9D8B030D-6E8A-4147-A177-3AD203B41FA5}">
                      <a16:colId xmlns:a16="http://schemas.microsoft.com/office/drawing/2014/main" val="1606540890"/>
                    </a:ext>
                  </a:extLst>
                </a:gridCol>
                <a:gridCol w="1556974">
                  <a:extLst>
                    <a:ext uri="{9D8B030D-6E8A-4147-A177-3AD203B41FA5}">
                      <a16:colId xmlns:a16="http://schemas.microsoft.com/office/drawing/2014/main" val="2840095612"/>
                    </a:ext>
                  </a:extLst>
                </a:gridCol>
                <a:gridCol w="1700580">
                  <a:extLst>
                    <a:ext uri="{9D8B030D-6E8A-4147-A177-3AD203B41FA5}">
                      <a16:colId xmlns:a16="http://schemas.microsoft.com/office/drawing/2014/main" val="2272475205"/>
                    </a:ext>
                  </a:extLst>
                </a:gridCol>
                <a:gridCol w="1358226">
                  <a:extLst>
                    <a:ext uri="{9D8B030D-6E8A-4147-A177-3AD203B41FA5}">
                      <a16:colId xmlns:a16="http://schemas.microsoft.com/office/drawing/2014/main" val="2366030821"/>
                    </a:ext>
                  </a:extLst>
                </a:gridCol>
                <a:gridCol w="1612113">
                  <a:extLst>
                    <a:ext uri="{9D8B030D-6E8A-4147-A177-3AD203B41FA5}">
                      <a16:colId xmlns:a16="http://schemas.microsoft.com/office/drawing/2014/main" val="237724093"/>
                    </a:ext>
                  </a:extLst>
                </a:gridCol>
              </a:tblGrid>
              <a:tr h="420897">
                <a:tc>
                  <a:txBody>
                    <a:bodyPr/>
                    <a:lstStyle/>
                    <a:p>
                      <a:pPr algn="l">
                        <a:lnSpc>
                          <a:spcPct val="107000"/>
                        </a:lnSpc>
                        <a:spcAft>
                          <a:spcPts val="0"/>
                        </a:spcAft>
                      </a:pPr>
                      <a:r>
                        <a:rPr lang="en-ZA" sz="1100" dirty="0">
                          <a:effectLst/>
                          <a:latin typeface="+mn-lt"/>
                        </a:rPr>
                        <a:t>PERIOD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07000"/>
                        </a:lnSpc>
                        <a:spcAft>
                          <a:spcPts val="0"/>
                        </a:spcAft>
                      </a:pPr>
                      <a:r>
                        <a:rPr lang="en-ZA" sz="1600" dirty="0">
                          <a:effectLst/>
                          <a:latin typeface="+mn-lt"/>
                        </a:rPr>
                        <a:t>JAN to APR 2019/JAN to</a:t>
                      </a:r>
                      <a:r>
                        <a:rPr lang="en-ZA" sz="1600" baseline="0" dirty="0">
                          <a:effectLst/>
                          <a:latin typeface="+mn-lt"/>
                        </a:rPr>
                        <a:t> APR</a:t>
                      </a:r>
                      <a:r>
                        <a:rPr lang="en-ZA" sz="1600" dirty="0">
                          <a:effectLst/>
                          <a:latin typeface="+mn-lt"/>
                        </a:rPr>
                        <a:t> 2020</a:t>
                      </a:r>
                      <a:endParaRPr lang="en-ZA" sz="11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ZA" sz="1100" dirty="0">
                          <a:effectLst/>
                          <a:latin typeface="+mn-lt"/>
                        </a:rPr>
                        <a:t>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16239276"/>
                  </a:ext>
                </a:extLst>
              </a:tr>
              <a:tr h="192659">
                <a:tc rowSpan="3">
                  <a:txBody>
                    <a:bodyPr/>
                    <a:lstStyle/>
                    <a:p>
                      <a:pPr algn="l">
                        <a:lnSpc>
                          <a:spcPct val="107000"/>
                        </a:lnSpc>
                        <a:spcAft>
                          <a:spcPts val="0"/>
                        </a:spcAft>
                      </a:pPr>
                      <a:r>
                        <a:rPr lang="en-ZA" sz="1100" dirty="0">
                          <a:effectLst/>
                          <a:latin typeface="+mn-lt"/>
                        </a:rPr>
                        <a:t>World Zone</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ZA" sz="1100" b="1" dirty="0">
                          <a:effectLst/>
                          <a:latin typeface="+mn-lt"/>
                        </a:rPr>
                        <a:t>EXPORTS</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r>
                        <a:rPr lang="en-ZA" sz="1100" b="1" dirty="0">
                          <a:effectLst/>
                          <a:latin typeface="+mn-lt"/>
                        </a:rPr>
                        <a:t>IMPORTS</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45053592"/>
                  </a:ext>
                </a:extLst>
              </a:tr>
              <a:tr h="638772">
                <a:tc vMerge="1">
                  <a:txBody>
                    <a:bodyPr/>
                    <a:lstStyle/>
                    <a:p>
                      <a:endParaRPr lang="en-ZA"/>
                    </a:p>
                  </a:txBody>
                  <a:tcPr/>
                </a:tc>
                <a:tc>
                  <a:txBody>
                    <a:bodyPr/>
                    <a:lstStyle/>
                    <a:p>
                      <a:pPr algn="l">
                        <a:lnSpc>
                          <a:spcPct val="107000"/>
                        </a:lnSpc>
                        <a:spcAft>
                          <a:spcPts val="0"/>
                        </a:spcAft>
                      </a:pPr>
                      <a:r>
                        <a:rPr lang="en-ZA" sz="1100" dirty="0">
                          <a:effectLst/>
                          <a:latin typeface="+mn-lt"/>
                        </a:rPr>
                        <a:t>January to</a:t>
                      </a:r>
                      <a:r>
                        <a:rPr lang="en-ZA" sz="1100" baseline="0" dirty="0">
                          <a:effectLst/>
                          <a:latin typeface="+mn-lt"/>
                        </a:rPr>
                        <a:t> April</a:t>
                      </a:r>
                      <a:r>
                        <a:rPr lang="en-ZA" sz="1100" dirty="0">
                          <a:effectLst/>
                          <a:latin typeface="+mn-lt"/>
                        </a:rPr>
                        <a:t> 2019</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January to April 2020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 increase/decrease</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January to April 2019</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January to April 2020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 increase/decrease</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9809922"/>
                  </a:ext>
                </a:extLst>
              </a:tr>
              <a:tr h="192659">
                <a:tc vMerge="1">
                  <a:txBody>
                    <a:bodyPr/>
                    <a:lstStyle/>
                    <a:p>
                      <a:endParaRPr lang="en-ZA"/>
                    </a:p>
                  </a:txBody>
                  <a:tcPr/>
                </a:tc>
                <a:tc>
                  <a:txBody>
                    <a:bodyPr/>
                    <a:lstStyle/>
                    <a:p>
                      <a:pPr algn="l">
                        <a:lnSpc>
                          <a:spcPct val="107000"/>
                        </a:lnSpc>
                        <a:spcAft>
                          <a:spcPts val="0"/>
                        </a:spcAft>
                      </a:pPr>
                      <a:r>
                        <a:rPr lang="en-ZA" sz="1100">
                          <a:effectLst/>
                          <a:latin typeface="+mn-lt"/>
                        </a:rPr>
                        <a:t>Rm</a:t>
                      </a:r>
                      <a:endParaRPr lang="en-ZA"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Rm</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a:effectLst/>
                          <a:latin typeface="+mn-lt"/>
                        </a:rPr>
                        <a:t> </a:t>
                      </a:r>
                      <a:endParaRPr lang="en-ZA"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a:effectLst/>
                          <a:latin typeface="+mn-lt"/>
                        </a:rPr>
                        <a:t>Rm</a:t>
                      </a:r>
                      <a:endParaRPr lang="en-ZA"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a:effectLst/>
                          <a:latin typeface="+mn-lt"/>
                        </a:rPr>
                        <a:t>Rm</a:t>
                      </a:r>
                      <a:endParaRPr lang="en-ZA"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7625697"/>
                  </a:ext>
                </a:extLst>
              </a:tr>
              <a:tr h="318915">
                <a:tc>
                  <a:txBody>
                    <a:bodyPr/>
                    <a:lstStyle/>
                    <a:p>
                      <a:pPr algn="l">
                        <a:lnSpc>
                          <a:spcPct val="107000"/>
                        </a:lnSpc>
                        <a:spcAft>
                          <a:spcPts val="0"/>
                        </a:spcAft>
                      </a:pPr>
                      <a:r>
                        <a:rPr lang="en-ZA" sz="1100">
                          <a:solidFill>
                            <a:schemeClr val="tx1"/>
                          </a:solidFill>
                          <a:effectLst/>
                          <a:latin typeface="+mn-lt"/>
                        </a:rPr>
                        <a:t>Africa</a:t>
                      </a:r>
                      <a:endParaRPr lang="en-ZA"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l">
                        <a:lnSpc>
                          <a:spcPct val="107000"/>
                        </a:lnSpc>
                        <a:spcAft>
                          <a:spcPts val="0"/>
                        </a:spcAft>
                      </a:pPr>
                      <a:r>
                        <a:rPr lang="en-ZA" sz="1100" dirty="0">
                          <a:solidFill>
                            <a:schemeClr val="tx1"/>
                          </a:solidFill>
                          <a:effectLst/>
                          <a:latin typeface="+mn-lt"/>
                        </a:rPr>
                        <a:t>105</a:t>
                      </a:r>
                      <a:r>
                        <a:rPr lang="en-ZA" sz="1100" baseline="0" dirty="0">
                          <a:solidFill>
                            <a:schemeClr val="tx1"/>
                          </a:solidFill>
                          <a:effectLst/>
                          <a:latin typeface="+mn-lt"/>
                        </a:rPr>
                        <a:t> 181</a:t>
                      </a:r>
                      <a:r>
                        <a:rPr lang="en-ZA" sz="1100" dirty="0">
                          <a:solidFill>
                            <a:schemeClr val="tx1"/>
                          </a:solidFill>
                          <a:effectLst/>
                          <a:latin typeface="+mn-lt"/>
                        </a:rPr>
                        <a:t>.2</a:t>
                      </a:r>
                      <a:endParaRPr lang="en-ZA"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l">
                        <a:lnSpc>
                          <a:spcPct val="107000"/>
                        </a:lnSpc>
                        <a:spcAft>
                          <a:spcPts val="0"/>
                        </a:spcAft>
                      </a:pPr>
                      <a:r>
                        <a:rPr lang="en-US" sz="1100" dirty="0">
                          <a:solidFill>
                            <a:schemeClr val="tx1"/>
                          </a:solidFill>
                          <a:effectLst/>
                          <a:latin typeface="+mn-lt"/>
                          <a:ea typeface="+mn-ea"/>
                          <a:cs typeface="+mn-cs"/>
                        </a:rPr>
                        <a:t>92</a:t>
                      </a:r>
                      <a:r>
                        <a:rPr lang="en-US" sz="1100" baseline="0" dirty="0">
                          <a:solidFill>
                            <a:schemeClr val="tx1"/>
                          </a:solidFill>
                          <a:effectLst/>
                          <a:latin typeface="+mn-lt"/>
                          <a:ea typeface="+mn-ea"/>
                          <a:cs typeface="+mn-cs"/>
                        </a:rPr>
                        <a:t> 127.9</a:t>
                      </a:r>
                      <a:endParaRPr lang="en-ZA"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l">
                        <a:lnSpc>
                          <a:spcPct val="107000"/>
                        </a:lnSpc>
                        <a:spcAft>
                          <a:spcPts val="0"/>
                        </a:spcAft>
                      </a:pPr>
                      <a:r>
                        <a:rPr lang="en-ZA" sz="1100" b="1" dirty="0">
                          <a:solidFill>
                            <a:srgbClr val="FF0000"/>
                          </a:solidFill>
                          <a:effectLst/>
                          <a:latin typeface="+mn-lt"/>
                        </a:rPr>
                        <a:t>-12.4%</a:t>
                      </a:r>
                      <a:endParaRPr lang="en-ZA" sz="11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l">
                        <a:lnSpc>
                          <a:spcPct val="107000"/>
                        </a:lnSpc>
                        <a:spcAft>
                          <a:spcPts val="0"/>
                        </a:spcAft>
                      </a:pPr>
                      <a:r>
                        <a:rPr lang="en-US" sz="1100" dirty="0">
                          <a:solidFill>
                            <a:schemeClr val="tx1"/>
                          </a:solidFill>
                          <a:effectLst/>
                          <a:latin typeface="+mn-lt"/>
                          <a:ea typeface="+mn-ea"/>
                          <a:cs typeface="+mn-cs"/>
                        </a:rPr>
                        <a:t>47</a:t>
                      </a:r>
                      <a:r>
                        <a:rPr lang="en-US" sz="1100" baseline="0" dirty="0">
                          <a:solidFill>
                            <a:schemeClr val="tx1"/>
                          </a:solidFill>
                          <a:effectLst/>
                          <a:latin typeface="+mn-lt"/>
                          <a:ea typeface="+mn-ea"/>
                          <a:cs typeface="+mn-cs"/>
                        </a:rPr>
                        <a:t> 635.6</a:t>
                      </a:r>
                      <a:endParaRPr lang="en-ZA"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l">
                        <a:lnSpc>
                          <a:spcPct val="107000"/>
                        </a:lnSpc>
                        <a:spcAft>
                          <a:spcPts val="0"/>
                        </a:spcAft>
                      </a:pPr>
                      <a:r>
                        <a:rPr lang="en-US" sz="1100" dirty="0">
                          <a:solidFill>
                            <a:schemeClr val="tx1"/>
                          </a:solidFill>
                          <a:effectLst/>
                          <a:latin typeface="+mn-lt"/>
                          <a:ea typeface="Calibri" panose="020F0502020204030204" pitchFamily="34" charset="0"/>
                          <a:cs typeface="Times New Roman" panose="02020603050405020304" pitchFamily="18" charset="0"/>
                        </a:rPr>
                        <a:t>47 912.1</a:t>
                      </a:r>
                      <a:endParaRPr lang="en-ZA"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l">
                        <a:lnSpc>
                          <a:spcPct val="107000"/>
                        </a:lnSpc>
                        <a:spcAft>
                          <a:spcPts val="0"/>
                        </a:spcAft>
                      </a:pPr>
                      <a:r>
                        <a:rPr lang="en-ZA" sz="1100" dirty="0">
                          <a:solidFill>
                            <a:schemeClr val="tx1"/>
                          </a:solidFill>
                          <a:effectLst/>
                          <a:latin typeface="+mn-lt"/>
                        </a:rPr>
                        <a:t>0.6%</a:t>
                      </a:r>
                      <a:endParaRPr lang="en-ZA"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872837693"/>
                  </a:ext>
                </a:extLst>
              </a:tr>
              <a:tr h="426522">
                <a:tc>
                  <a:txBody>
                    <a:bodyPr/>
                    <a:lstStyle/>
                    <a:p>
                      <a:pPr algn="l">
                        <a:lnSpc>
                          <a:spcPct val="107000"/>
                        </a:lnSpc>
                        <a:spcAft>
                          <a:spcPts val="0"/>
                        </a:spcAft>
                      </a:pPr>
                      <a:r>
                        <a:rPr lang="en-ZA" sz="1100">
                          <a:effectLst/>
                          <a:latin typeface="+mn-lt"/>
                        </a:rPr>
                        <a:t>America</a:t>
                      </a:r>
                      <a:endParaRPr lang="en-ZA"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33</a:t>
                      </a:r>
                      <a:r>
                        <a:rPr lang="en-US" sz="1100" baseline="0" dirty="0">
                          <a:effectLst/>
                          <a:latin typeface="+mn-lt"/>
                          <a:ea typeface="+mn-ea"/>
                          <a:cs typeface="+mn-cs"/>
                        </a:rPr>
                        <a:t> 795.0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33</a:t>
                      </a:r>
                      <a:r>
                        <a:rPr lang="en-US" sz="1100" baseline="0" dirty="0">
                          <a:effectLst/>
                          <a:latin typeface="+mn-lt"/>
                          <a:ea typeface="+mn-ea"/>
                          <a:cs typeface="+mn-cs"/>
                        </a:rPr>
                        <a:t> 919.5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0.4%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38</a:t>
                      </a:r>
                      <a:r>
                        <a:rPr lang="en-US" sz="1100" baseline="0" dirty="0">
                          <a:effectLst/>
                          <a:latin typeface="+mn-lt"/>
                          <a:ea typeface="+mn-ea"/>
                          <a:cs typeface="+mn-cs"/>
                        </a:rPr>
                        <a:t> 574.7</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37</a:t>
                      </a:r>
                      <a:r>
                        <a:rPr lang="en-US" sz="1100" baseline="0" dirty="0">
                          <a:effectLst/>
                          <a:latin typeface="+mn-lt"/>
                          <a:ea typeface="+mn-ea"/>
                          <a:cs typeface="+mn-cs"/>
                        </a:rPr>
                        <a:t> 502.1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-2.8%</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5943661"/>
                  </a:ext>
                </a:extLst>
              </a:tr>
              <a:tr h="318915">
                <a:tc>
                  <a:txBody>
                    <a:bodyPr/>
                    <a:lstStyle/>
                    <a:p>
                      <a:pPr algn="l">
                        <a:lnSpc>
                          <a:spcPct val="107000"/>
                        </a:lnSpc>
                        <a:spcAft>
                          <a:spcPts val="0"/>
                        </a:spcAft>
                      </a:pPr>
                      <a:r>
                        <a:rPr lang="en-ZA" sz="1100">
                          <a:effectLst/>
                          <a:latin typeface="+mn-lt"/>
                        </a:rPr>
                        <a:t>Asia</a:t>
                      </a:r>
                      <a:endParaRPr lang="en-ZA" sz="110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07000"/>
                        </a:lnSpc>
                        <a:spcAft>
                          <a:spcPts val="0"/>
                        </a:spcAft>
                      </a:pPr>
                      <a:r>
                        <a:rPr lang="en-US" sz="1100" dirty="0">
                          <a:effectLst/>
                          <a:latin typeface="+mn-lt"/>
                          <a:ea typeface="+mn-ea"/>
                          <a:cs typeface="+mn-cs"/>
                        </a:rPr>
                        <a:t>126</a:t>
                      </a:r>
                      <a:r>
                        <a:rPr lang="en-US" sz="1100" baseline="0" dirty="0">
                          <a:effectLst/>
                          <a:latin typeface="+mn-lt"/>
                          <a:ea typeface="+mn-ea"/>
                          <a:cs typeface="+mn-cs"/>
                        </a:rPr>
                        <a:t> 631.2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07000"/>
                        </a:lnSpc>
                        <a:spcAft>
                          <a:spcPts val="0"/>
                        </a:spcAft>
                      </a:pPr>
                      <a:r>
                        <a:rPr lang="en-US" sz="1100" dirty="0">
                          <a:effectLst/>
                          <a:latin typeface="+mn-lt"/>
                          <a:ea typeface="+mn-ea"/>
                          <a:cs typeface="+mn-cs"/>
                        </a:rPr>
                        <a:t>121</a:t>
                      </a:r>
                      <a:r>
                        <a:rPr lang="en-US" sz="1100" baseline="0" dirty="0">
                          <a:effectLst/>
                          <a:latin typeface="+mn-lt"/>
                          <a:ea typeface="+mn-ea"/>
                          <a:cs typeface="+mn-cs"/>
                        </a:rPr>
                        <a:t> 643.5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07000"/>
                        </a:lnSpc>
                        <a:spcAft>
                          <a:spcPts val="0"/>
                        </a:spcAft>
                      </a:pPr>
                      <a:r>
                        <a:rPr lang="en-ZA" sz="1100" b="1" dirty="0">
                          <a:solidFill>
                            <a:srgbClr val="FF0000"/>
                          </a:solidFill>
                          <a:effectLst/>
                          <a:latin typeface="+mn-lt"/>
                        </a:rPr>
                        <a:t>-3.9%</a:t>
                      </a:r>
                      <a:endParaRPr lang="en-ZA" sz="11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07000"/>
                        </a:lnSpc>
                        <a:spcAft>
                          <a:spcPts val="0"/>
                        </a:spcAft>
                      </a:pPr>
                      <a:r>
                        <a:rPr lang="en-US" sz="1100" dirty="0">
                          <a:effectLst/>
                          <a:latin typeface="+mn-lt"/>
                          <a:ea typeface="+mn-ea"/>
                          <a:cs typeface="+mn-cs"/>
                        </a:rPr>
                        <a:t>182</a:t>
                      </a:r>
                      <a:r>
                        <a:rPr lang="en-US" sz="1100" baseline="0" dirty="0">
                          <a:effectLst/>
                          <a:latin typeface="+mn-lt"/>
                          <a:ea typeface="+mn-ea"/>
                          <a:cs typeface="+mn-cs"/>
                        </a:rPr>
                        <a:t> 117.2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07000"/>
                        </a:lnSpc>
                        <a:spcAft>
                          <a:spcPts val="0"/>
                        </a:spcAft>
                      </a:pPr>
                      <a:r>
                        <a:rPr lang="en-ZA" sz="1100" dirty="0">
                          <a:effectLst/>
                          <a:latin typeface="+mn-lt"/>
                        </a:rPr>
                        <a:t>168</a:t>
                      </a:r>
                      <a:r>
                        <a:rPr lang="en-ZA" sz="1100" baseline="0" dirty="0">
                          <a:effectLst/>
                          <a:latin typeface="+mn-lt"/>
                        </a:rPr>
                        <a:t> 332.8</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07000"/>
                        </a:lnSpc>
                        <a:spcAft>
                          <a:spcPts val="0"/>
                        </a:spcAft>
                      </a:pPr>
                      <a:r>
                        <a:rPr lang="en-ZA" sz="1100" b="1" dirty="0">
                          <a:solidFill>
                            <a:srgbClr val="FF0000"/>
                          </a:solidFill>
                          <a:effectLst/>
                          <a:latin typeface="+mn-lt"/>
                        </a:rPr>
                        <a:t>-7.6%</a:t>
                      </a:r>
                      <a:endParaRPr lang="en-ZA" sz="11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772504754"/>
                  </a:ext>
                </a:extLst>
              </a:tr>
              <a:tr h="318915">
                <a:tc>
                  <a:txBody>
                    <a:bodyPr/>
                    <a:lstStyle/>
                    <a:p>
                      <a:pPr algn="l">
                        <a:lnSpc>
                          <a:spcPct val="107000"/>
                        </a:lnSpc>
                        <a:spcAft>
                          <a:spcPts val="0"/>
                        </a:spcAft>
                      </a:pPr>
                      <a:r>
                        <a:rPr lang="en-ZA" sz="1100">
                          <a:effectLst/>
                          <a:latin typeface="+mn-lt"/>
                        </a:rPr>
                        <a:t>Europe</a:t>
                      </a:r>
                      <a:endParaRPr lang="en-ZA"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103</a:t>
                      </a:r>
                      <a:r>
                        <a:rPr lang="en-US" sz="1100" baseline="0" dirty="0">
                          <a:effectLst/>
                          <a:latin typeface="+mn-lt"/>
                          <a:ea typeface="+mn-ea"/>
                          <a:cs typeface="+mn-cs"/>
                        </a:rPr>
                        <a:t> 587.7</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99</a:t>
                      </a:r>
                      <a:r>
                        <a:rPr lang="en-US" sz="1100" baseline="0" dirty="0">
                          <a:effectLst/>
                          <a:latin typeface="+mn-lt"/>
                          <a:ea typeface="+mn-ea"/>
                          <a:cs typeface="+mn-cs"/>
                        </a:rPr>
                        <a:t> 657.0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b="1" dirty="0">
                          <a:solidFill>
                            <a:srgbClr val="FF0000"/>
                          </a:solidFill>
                          <a:effectLst/>
                          <a:latin typeface="+mn-lt"/>
                        </a:rPr>
                        <a:t>-3.8%</a:t>
                      </a:r>
                      <a:endParaRPr lang="en-ZA" sz="11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127</a:t>
                      </a:r>
                      <a:r>
                        <a:rPr lang="en-US" sz="1100" baseline="0" dirty="0">
                          <a:effectLst/>
                          <a:latin typeface="+mn-lt"/>
                          <a:ea typeface="+mn-ea"/>
                          <a:cs typeface="+mn-cs"/>
                        </a:rPr>
                        <a:t> 342.9</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121</a:t>
                      </a:r>
                      <a:r>
                        <a:rPr lang="en-US" sz="1100" baseline="0" dirty="0">
                          <a:effectLst/>
                          <a:latin typeface="+mn-lt"/>
                          <a:ea typeface="+mn-ea"/>
                          <a:cs typeface="+mn-cs"/>
                        </a:rPr>
                        <a:t> 938.0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b="1" dirty="0">
                          <a:solidFill>
                            <a:srgbClr val="FF0000"/>
                          </a:solidFill>
                          <a:effectLst/>
                          <a:latin typeface="+mn-lt"/>
                        </a:rPr>
                        <a:t>-4.2%</a:t>
                      </a:r>
                      <a:endParaRPr lang="en-ZA" sz="11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4977802"/>
                  </a:ext>
                </a:extLst>
              </a:tr>
              <a:tr h="318915">
                <a:tc>
                  <a:txBody>
                    <a:bodyPr/>
                    <a:lstStyle/>
                    <a:p>
                      <a:pPr algn="l">
                        <a:lnSpc>
                          <a:spcPct val="107000"/>
                        </a:lnSpc>
                        <a:spcAft>
                          <a:spcPts val="0"/>
                        </a:spcAft>
                      </a:pPr>
                      <a:r>
                        <a:rPr lang="en-ZA" sz="1100" dirty="0">
                          <a:effectLst/>
                          <a:latin typeface="+mn-lt"/>
                        </a:rPr>
                        <a:t>Oceania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algn="l">
                        <a:lnSpc>
                          <a:spcPct val="107000"/>
                        </a:lnSpc>
                        <a:spcAft>
                          <a:spcPts val="0"/>
                        </a:spcAft>
                      </a:pPr>
                      <a:r>
                        <a:rPr lang="en-US" sz="1100" dirty="0">
                          <a:effectLst/>
                          <a:latin typeface="+mn-lt"/>
                          <a:ea typeface="+mn-ea"/>
                          <a:cs typeface="+mn-cs"/>
                        </a:rPr>
                        <a:t>3</a:t>
                      </a:r>
                      <a:r>
                        <a:rPr lang="en-US" sz="1100" baseline="0" dirty="0">
                          <a:effectLst/>
                          <a:latin typeface="+mn-lt"/>
                          <a:ea typeface="+mn-ea"/>
                          <a:cs typeface="+mn-cs"/>
                        </a:rPr>
                        <a:t> 972.5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algn="l">
                        <a:lnSpc>
                          <a:spcPct val="107000"/>
                        </a:lnSpc>
                        <a:spcAft>
                          <a:spcPts val="0"/>
                        </a:spcAft>
                      </a:pPr>
                      <a:r>
                        <a:rPr lang="en-US" sz="1100" dirty="0">
                          <a:effectLst/>
                          <a:latin typeface="+mn-lt"/>
                          <a:ea typeface="+mn-ea"/>
                          <a:cs typeface="+mn-cs"/>
                        </a:rPr>
                        <a:t>3</a:t>
                      </a:r>
                      <a:r>
                        <a:rPr lang="en-US" sz="1100" baseline="0" dirty="0">
                          <a:effectLst/>
                          <a:latin typeface="+mn-lt"/>
                          <a:ea typeface="+mn-ea"/>
                          <a:cs typeface="+mn-cs"/>
                        </a:rPr>
                        <a:t> 387.3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algn="l">
                        <a:lnSpc>
                          <a:spcPct val="107000"/>
                        </a:lnSpc>
                        <a:spcAft>
                          <a:spcPts val="0"/>
                        </a:spcAft>
                      </a:pPr>
                      <a:r>
                        <a:rPr lang="en-ZA" sz="1100" b="1" dirty="0">
                          <a:solidFill>
                            <a:srgbClr val="FF0000"/>
                          </a:solidFill>
                          <a:effectLst/>
                          <a:latin typeface="+mn-lt"/>
                        </a:rPr>
                        <a:t>-14.7%</a:t>
                      </a:r>
                      <a:endParaRPr lang="en-ZA" sz="11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algn="l">
                        <a:lnSpc>
                          <a:spcPct val="107000"/>
                        </a:lnSpc>
                        <a:spcAft>
                          <a:spcPts val="0"/>
                        </a:spcAft>
                      </a:pPr>
                      <a:r>
                        <a:rPr lang="en-US" sz="1100" dirty="0">
                          <a:effectLst/>
                          <a:latin typeface="+mn-lt"/>
                          <a:ea typeface="+mn-ea"/>
                          <a:cs typeface="+mn-cs"/>
                        </a:rPr>
                        <a:t>6</a:t>
                      </a:r>
                      <a:r>
                        <a:rPr lang="en-US" sz="1100" baseline="0" dirty="0">
                          <a:effectLst/>
                          <a:latin typeface="+mn-lt"/>
                          <a:ea typeface="+mn-ea"/>
                          <a:cs typeface="+mn-cs"/>
                        </a:rPr>
                        <a:t> 487.2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algn="l">
                        <a:lnSpc>
                          <a:spcPct val="107000"/>
                        </a:lnSpc>
                        <a:spcAft>
                          <a:spcPts val="0"/>
                        </a:spcAft>
                      </a:pPr>
                      <a:r>
                        <a:rPr lang="en-US" sz="1100" dirty="0">
                          <a:effectLst/>
                          <a:latin typeface="+mn-lt"/>
                          <a:ea typeface="+mn-ea"/>
                          <a:cs typeface="+mn-cs"/>
                        </a:rPr>
                        <a:t>4</a:t>
                      </a:r>
                      <a:r>
                        <a:rPr lang="en-US" sz="1100" baseline="0" dirty="0">
                          <a:effectLst/>
                          <a:latin typeface="+mn-lt"/>
                          <a:ea typeface="+mn-ea"/>
                          <a:cs typeface="+mn-cs"/>
                        </a:rPr>
                        <a:t> 941.6</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algn="l">
                        <a:lnSpc>
                          <a:spcPct val="107000"/>
                        </a:lnSpc>
                        <a:spcAft>
                          <a:spcPts val="0"/>
                        </a:spcAft>
                      </a:pPr>
                      <a:r>
                        <a:rPr lang="en-ZA" sz="1100" b="1" dirty="0">
                          <a:solidFill>
                            <a:srgbClr val="FF0000"/>
                          </a:solidFill>
                          <a:effectLst/>
                          <a:latin typeface="+mn-lt"/>
                        </a:rPr>
                        <a:t>-23.8%</a:t>
                      </a:r>
                      <a:endParaRPr lang="en-ZA" sz="11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999008650"/>
                  </a:ext>
                </a:extLst>
              </a:tr>
              <a:tr h="414649">
                <a:tc>
                  <a:txBody>
                    <a:bodyPr/>
                    <a:lstStyle/>
                    <a:p>
                      <a:pPr algn="l">
                        <a:lnSpc>
                          <a:spcPct val="107000"/>
                        </a:lnSpc>
                        <a:spcAft>
                          <a:spcPts val="0"/>
                        </a:spcAft>
                      </a:pPr>
                      <a:r>
                        <a:rPr lang="en-ZA" sz="1100">
                          <a:effectLst/>
                          <a:latin typeface="+mn-lt"/>
                        </a:rPr>
                        <a:t>Other unclassified </a:t>
                      </a:r>
                      <a:endParaRPr lang="en-ZA"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20</a:t>
                      </a:r>
                      <a:r>
                        <a:rPr lang="en-US" sz="1100" baseline="0" dirty="0">
                          <a:effectLst/>
                          <a:latin typeface="+mn-lt"/>
                          <a:ea typeface="+mn-ea"/>
                          <a:cs typeface="+mn-cs"/>
                        </a:rPr>
                        <a:t> 283.8</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27</a:t>
                      </a:r>
                      <a:r>
                        <a:rPr lang="en-US" sz="1100" baseline="0" dirty="0">
                          <a:effectLst/>
                          <a:latin typeface="+mn-lt"/>
                          <a:ea typeface="+mn-ea"/>
                          <a:cs typeface="+mn-cs"/>
                        </a:rPr>
                        <a:t> 251.1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34.3%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1</a:t>
                      </a:r>
                      <a:r>
                        <a:rPr lang="en-US" sz="1100" baseline="0" dirty="0">
                          <a:effectLst/>
                          <a:latin typeface="+mn-lt"/>
                          <a:ea typeface="+mn-ea"/>
                          <a:cs typeface="+mn-cs"/>
                        </a:rPr>
                        <a:t> 426.5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781.2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b="1" dirty="0">
                          <a:solidFill>
                            <a:srgbClr val="FF0000"/>
                          </a:solidFill>
                          <a:effectLst/>
                          <a:latin typeface="+mn-lt"/>
                        </a:rPr>
                        <a:t>-45.2%</a:t>
                      </a:r>
                      <a:endParaRPr lang="en-ZA" sz="11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3944568"/>
                  </a:ext>
                </a:extLst>
              </a:tr>
              <a:tr h="276433">
                <a:tc>
                  <a:txBody>
                    <a:bodyPr/>
                    <a:lstStyle/>
                    <a:p>
                      <a:pPr algn="l">
                        <a:lnSpc>
                          <a:spcPct val="107000"/>
                        </a:lnSpc>
                        <a:spcAft>
                          <a:spcPts val="0"/>
                        </a:spcAft>
                      </a:pPr>
                      <a:r>
                        <a:rPr lang="en-ZA" sz="1100">
                          <a:effectLst/>
                          <a:latin typeface="+mn-lt"/>
                        </a:rPr>
                        <a:t>Ship/Aircraft</a:t>
                      </a:r>
                      <a:endParaRPr lang="en-ZA"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1</a:t>
                      </a:r>
                      <a:r>
                        <a:rPr lang="en-US" sz="1100" baseline="0" dirty="0">
                          <a:effectLst/>
                          <a:latin typeface="+mn-lt"/>
                          <a:ea typeface="+mn-ea"/>
                          <a:cs typeface="+mn-cs"/>
                        </a:rPr>
                        <a:t> 267.6</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3</a:t>
                      </a:r>
                      <a:r>
                        <a:rPr lang="en-US" sz="1100" baseline="0" dirty="0">
                          <a:effectLst/>
                          <a:latin typeface="+mn-lt"/>
                          <a:ea typeface="+mn-ea"/>
                          <a:cs typeface="+mn-cs"/>
                        </a:rPr>
                        <a:t> 076.6</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142.7%</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a:effectLst/>
                          <a:latin typeface="+mn-lt"/>
                        </a:rPr>
                        <a:t>-</a:t>
                      </a:r>
                      <a:endParaRPr lang="en-ZA"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0.0%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551755"/>
                  </a:ext>
                </a:extLst>
              </a:tr>
              <a:tr h="318915">
                <a:tc>
                  <a:txBody>
                    <a:bodyPr/>
                    <a:lstStyle/>
                    <a:p>
                      <a:pPr algn="l">
                        <a:lnSpc>
                          <a:spcPct val="107000"/>
                        </a:lnSpc>
                        <a:spcAft>
                          <a:spcPts val="0"/>
                        </a:spcAft>
                      </a:pPr>
                      <a:r>
                        <a:rPr lang="en-ZA" sz="1100" dirty="0">
                          <a:effectLst/>
                          <a:latin typeface="+mn-lt"/>
                        </a:rPr>
                        <a:t>Total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394</a:t>
                      </a:r>
                      <a:r>
                        <a:rPr lang="en-US" sz="1100" baseline="0" dirty="0">
                          <a:effectLst/>
                          <a:latin typeface="+mn-lt"/>
                          <a:ea typeface="+mn-ea"/>
                          <a:cs typeface="+mn-cs"/>
                        </a:rPr>
                        <a:t> 719.1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mn-lt"/>
                        </a:rPr>
                        <a:t>381</a:t>
                      </a:r>
                      <a:r>
                        <a:rPr lang="en-ZA" sz="1100" baseline="0" dirty="0">
                          <a:effectLst/>
                          <a:latin typeface="+mn-lt"/>
                        </a:rPr>
                        <a:t> 080.9</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b="1" dirty="0">
                          <a:solidFill>
                            <a:srgbClr val="FF0000"/>
                          </a:solidFill>
                          <a:effectLst/>
                          <a:latin typeface="+mn-lt"/>
                        </a:rPr>
                        <a:t>-3.5%</a:t>
                      </a:r>
                      <a:endParaRPr lang="en-ZA" sz="11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403</a:t>
                      </a:r>
                      <a:r>
                        <a:rPr lang="en-US" sz="1100" baseline="0" dirty="0">
                          <a:effectLst/>
                          <a:latin typeface="+mn-lt"/>
                          <a:ea typeface="+mn-ea"/>
                          <a:cs typeface="+mn-cs"/>
                        </a:rPr>
                        <a:t> 584.1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100" dirty="0">
                          <a:effectLst/>
                          <a:latin typeface="+mn-lt"/>
                          <a:ea typeface="+mn-ea"/>
                          <a:cs typeface="+mn-cs"/>
                        </a:rPr>
                        <a:t>381</a:t>
                      </a:r>
                      <a:r>
                        <a:rPr lang="en-US" sz="1100" baseline="0" dirty="0">
                          <a:effectLst/>
                          <a:latin typeface="+mn-lt"/>
                          <a:ea typeface="+mn-ea"/>
                          <a:cs typeface="+mn-cs"/>
                        </a:rPr>
                        <a:t> 407.8</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b="1" dirty="0">
                          <a:solidFill>
                            <a:srgbClr val="FF0000"/>
                          </a:solidFill>
                          <a:effectLst/>
                          <a:latin typeface="+mn-lt"/>
                        </a:rPr>
                        <a:t>-5.5%</a:t>
                      </a:r>
                      <a:endParaRPr lang="en-ZA" sz="11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4086961"/>
                  </a:ext>
                </a:extLst>
              </a:tr>
            </a:tbl>
          </a:graphicData>
        </a:graphic>
      </p:graphicFrame>
      <p:sp>
        <p:nvSpPr>
          <p:cNvPr id="72" name="Rectangle 71"/>
          <p:cNvSpPr/>
          <p:nvPr/>
        </p:nvSpPr>
        <p:spPr>
          <a:xfrm>
            <a:off x="691307" y="1149351"/>
            <a:ext cx="10920320" cy="646331"/>
          </a:xfrm>
          <a:prstGeom prst="rect">
            <a:avLst/>
          </a:prstGeom>
        </p:spPr>
        <p:txBody>
          <a:bodyPr wrap="square">
            <a:spAutoFit/>
          </a:bodyPr>
          <a:lstStyle/>
          <a:p>
            <a:r>
              <a:rPr lang="en-US" dirty="0">
                <a:solidFill>
                  <a:schemeClr val="accent5"/>
                </a:solidFill>
              </a:rPr>
              <a:t>Increase in transport cost and a retraction of supply chains could induce substitution between domestic and imported commodities. This has the potential to benefit the domestic economy. </a:t>
            </a:r>
            <a:endParaRPr lang="en-GB" dirty="0">
              <a:solidFill>
                <a:schemeClr val="accent5"/>
              </a:solidFill>
            </a:endParaRPr>
          </a:p>
        </p:txBody>
      </p:sp>
    </p:spTree>
    <p:extLst>
      <p:ext uri="{BB962C8B-B14F-4D97-AF65-F5344CB8AC3E}">
        <p14:creationId xmlns:p14="http://schemas.microsoft.com/office/powerpoint/2010/main" val="2284874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2Bp1BrHF8awprvl.w5R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nmwugAr9rcEoWQq81m5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zQL8WlyXCecFImKFWAPE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iUCUvYoatyteWsP8nRvX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wF9VMHe_s1dEojkCOUS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hmhWsuqosOKAryBhS7p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oKyoA3B4dIUrjEamChJ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ydvXWyNequKmy9HSEQL.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FCKZfDHGsNyxrBQeCIMA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CT0.hLb.3v.vzrMwpKR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chKt3fMhS7n196CrA4HK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3lYIwpVtbEqaeJqA_ToP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0eDKTlBK1FRobPq2VwvQ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lSlfKoEa1u2YS2QDmd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4OTGa0lR0wqDL0NEOk.V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WTnSbAzilU293E6EPv.7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_WszNoHh0fumrJuXWWJ4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5PFgpria6l0_B8iHN4oM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Z0_tX.cxRPgvCYQmItVw3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qvSEsVOMqeuXGZDndduqw"/>
</p:tagLst>
</file>

<file path=ppt/theme/theme1.xml><?xml version="1.0" encoding="utf-8"?>
<a:theme xmlns:a="http://schemas.openxmlformats.org/drawingml/2006/main" name="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9607B4ED09896498A7B79D586F51034" ma:contentTypeVersion="0" ma:contentTypeDescription="Create a new document." ma:contentTypeScope="" ma:versionID="7b4eb7814713d313091cdcb4eac0f91f">
  <xsd:schema xmlns:xsd="http://www.w3.org/2001/XMLSchema" xmlns:xs="http://www.w3.org/2001/XMLSchema" xmlns:p="http://schemas.microsoft.com/office/2006/metadata/properties" xmlns:ns2="98b382d7-bbc9-46be-b590-b37a68bdbbec" targetNamespace="http://schemas.microsoft.com/office/2006/metadata/properties" ma:root="true" ma:fieldsID="64c78d5f7b26a18972597800a506dcc7" ns2:_="">
    <xsd:import namespace="98b382d7-bbc9-46be-b590-b37a68bdbbe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b382d7-bbc9-46be-b590-b37a68bdbbe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98b382d7-bbc9-46be-b590-b37a68bdbbec">T5YMVZ5ZHMSZ-229289975-250</_dlc_DocId>
    <_dlc_DocIdUrl xmlns="98b382d7-bbc9-46be-b590-b37a68bdbbec">
      <Url>http://intranet.inter.transnet.local/BE/_layouts/15/DocIdRedir.aspx?ID=T5YMVZ5ZHMSZ-229289975-250</Url>
      <Description>T5YMVZ5ZHMSZ-229289975-250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331999-0610-4903-B0DF-541980EE355F}">
  <ds:schemaRefs>
    <ds:schemaRef ds:uri="http://schemas.microsoft.com/sharepoint/events"/>
    <ds:schemaRef ds:uri="http://www.w3.org/2000/xmlns/"/>
  </ds:schemaRefs>
</ds:datastoreItem>
</file>

<file path=customXml/itemProps2.xml><?xml version="1.0" encoding="utf-8"?>
<ds:datastoreItem xmlns:ds="http://schemas.openxmlformats.org/officeDocument/2006/customXml" ds:itemID="{AF983665-569C-4E41-9AA8-B15ED1BC2A47}">
  <ds:schemaRefs>
    <ds:schemaRef ds:uri="http://schemas.microsoft.com/office/2006/metadata/contentType"/>
    <ds:schemaRef ds:uri="http://schemas.microsoft.com/office/2006/metadata/properties/metaAttributes"/>
    <ds:schemaRef ds:uri="http://www.w3.org/2000/xmlns/"/>
    <ds:schemaRef ds:uri="http://www.w3.org/2001/XMLSchema"/>
    <ds:schemaRef ds:uri="98b382d7-bbc9-46be-b590-b37a68bdbbe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A6B35C-E256-41E7-AEA8-48D43360901E}">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8b382d7-bbc9-46be-b590-b37a68bdbbec"/>
    <ds:schemaRef ds:uri="http://purl.org/dc/term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17704D33-8FA6-4DC3-BA73-81B9828A2E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8101</TotalTime>
  <Words>1932</Words>
  <Application>Microsoft Macintosh PowerPoint</Application>
  <PresentationFormat>Widescreen</PresentationFormat>
  <Paragraphs>389</Paragraphs>
  <Slides>14</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Apex New</vt:lpstr>
      <vt:lpstr>ApexNew-Book</vt:lpstr>
      <vt:lpstr>Arial</vt:lpstr>
      <vt:lpstr>Arial Narrow</vt:lpstr>
      <vt:lpstr>Calibri</vt:lpstr>
      <vt:lpstr>Tahoma</vt:lpstr>
      <vt:lpstr>Tahoma Regular</vt:lpstr>
      <vt:lpstr>TEMPLATE MASTER</vt:lpstr>
      <vt:lpstr>think-cell Slide</vt:lpstr>
      <vt:lpstr>PowerPoint Presentation</vt:lpstr>
      <vt:lpstr>CONTENTS</vt:lpstr>
      <vt:lpstr>PowerPoint Presentation</vt:lpstr>
      <vt:lpstr>The Great Lockdown: an economic anomaly </vt:lpstr>
      <vt:lpstr>PowerPoint Presentation</vt:lpstr>
      <vt:lpstr> </vt:lpstr>
      <vt:lpstr>PowerPoint Presentation</vt:lpstr>
      <vt:lpstr>Transnet is uniquely positioned to support the economy, providing reliable freight, transport and services </vt:lpstr>
      <vt:lpstr>PowerPoint Presentation</vt:lpstr>
      <vt:lpstr>2020/21 Western Cape Capital Budget  (R’m)</vt:lpstr>
      <vt:lpstr>PowerPoint Presentation</vt:lpstr>
      <vt:lpstr>Transnet’s Response to COVID: Western Cape Scenario </vt:lpstr>
      <vt:lpstr>TRANSNET KEY PILLARS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Jean Scheltema</cp:lastModifiedBy>
  <cp:revision>320</cp:revision>
  <dcterms:created xsi:type="dcterms:W3CDTF">2020-05-19T16:46:16Z</dcterms:created>
  <dcterms:modified xsi:type="dcterms:W3CDTF">2020-06-03T18:49:35Z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0x01010019607B4ED09896498A7B79D586F51034</vt:lpwstr>
  </property>
  <property fmtid="{D5CDD505-2E9C-101B-9397-08002B2CF9AE}" pid="3" name="_dlc_DocIdItemGuid">
    <vt:lpwstr>52c0e99a-f119-4897-8d66-b0380cc6f0f6</vt:lpwstr>
  </property>
</Properties>
</file>